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notesSlides/notesSlide3.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2.xml" ContentType="application/vnd.openxmlformats-officedocument.presentationml.notesSlide+xml"/>
  <Override PartName="/ppt/tags/tag26.xml" ContentType="application/vnd.openxmlformats-officedocument.presentationml.tags+xml"/>
  <Override PartName="/ppt/notesSlides/notesSlide13.xml" ContentType="application/vnd.openxmlformats-officedocument.presentationml.notesSlide+xml"/>
  <Override PartName="/ppt/tags/tag27.xml" ContentType="application/vnd.openxmlformats-officedocument.presentationml.tags+xml"/>
  <Override PartName="/ppt/notesSlides/notesSlide14.xml" ContentType="application/vnd.openxmlformats-officedocument.presentationml.notesSlide+xml"/>
  <Override PartName="/ppt/tags/tag28.xml" ContentType="application/vnd.openxmlformats-officedocument.presentationml.tags+xml"/>
  <Override PartName="/ppt/notesSlides/notesSlide15.xml" ContentType="application/vnd.openxmlformats-officedocument.presentationml.notesSlide+xml"/>
  <Override PartName="/ppt/tags/tag29.xml" ContentType="application/vnd.openxmlformats-officedocument.presentationml.tags+xml"/>
  <Override PartName="/ppt/notesSlides/notesSlide16.xml" ContentType="application/vnd.openxmlformats-officedocument.presentationml.notesSlide+xml"/>
  <Override PartName="/ppt/tags/tag30.xml" ContentType="application/vnd.openxmlformats-officedocument.presentationml.tags+xml"/>
  <Override PartName="/ppt/notesSlides/notesSlide17.xml" ContentType="application/vnd.openxmlformats-officedocument.presentationml.notesSlide+xml"/>
  <Override PartName="/ppt/tags/tag31.xml" ContentType="application/vnd.openxmlformats-officedocument.presentationml.tags+xml"/>
  <Override PartName="/ppt/notesSlides/notesSlide18.xml" ContentType="application/vnd.openxmlformats-officedocument.presentationml.notesSlide+xml"/>
  <Override PartName="/ppt/tags/tag32.xml" ContentType="application/vnd.openxmlformats-officedocument.presentationml.tags+xml"/>
  <Override PartName="/ppt/notesSlides/notesSlide19.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notesSlides/notesSlide20.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21.xml" ContentType="application/vnd.openxmlformats-officedocument.presentationml.notesSlide+xml"/>
  <Override PartName="/ppt/tags/tag38.xml" ContentType="application/vnd.openxmlformats-officedocument.presentationml.tags+xml"/>
  <Override PartName="/ppt/notesSlides/notesSlide22.xml" ContentType="application/vnd.openxmlformats-officedocument.presentationml.notesSlide+xml"/>
  <Override PartName="/ppt/tags/tag39.xml" ContentType="application/vnd.openxmlformats-officedocument.presentationml.tags+xml"/>
  <Override PartName="/ppt/notesSlides/notesSlide23.xml" ContentType="application/vnd.openxmlformats-officedocument.presentationml.notesSlide+xml"/>
  <Override PartName="/ppt/tags/tag40.xml" ContentType="application/vnd.openxmlformats-officedocument.presentationml.tags+xml"/>
  <Override PartName="/ppt/notesSlides/notesSlide24.xml" ContentType="application/vnd.openxmlformats-officedocument.presentationml.notesSlide+xml"/>
  <Override PartName="/ppt/tags/tag41.xml" ContentType="application/vnd.openxmlformats-officedocument.presentationml.tags+xml"/>
  <Override PartName="/ppt/notesSlides/notesSlide25.xml" ContentType="application/vnd.openxmlformats-officedocument.presentationml.notesSlide+xml"/>
  <Override PartName="/ppt/tags/tag42.xml" ContentType="application/vnd.openxmlformats-officedocument.presentationml.tags+xml"/>
  <Override PartName="/ppt/notesSlides/notesSlide26.xml" ContentType="application/vnd.openxmlformats-officedocument.presentationml.notesSlide+xml"/>
  <Override PartName="/ppt/tags/tag43.xml" ContentType="application/vnd.openxmlformats-officedocument.presentationml.tags+xml"/>
  <Override PartName="/ppt/notesSlides/notesSlide27.xml" ContentType="application/vnd.openxmlformats-officedocument.presentationml.notesSlide+xml"/>
  <Override PartName="/ppt/tags/tag44.xml" ContentType="application/vnd.openxmlformats-officedocument.presentationml.tags+xml"/>
  <Override PartName="/ppt/notesSlides/notesSlide28.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29.xml" ContentType="application/vnd.openxmlformats-officedocument.presentationml.notesSlide+xml"/>
  <Override PartName="/ppt/tags/tag48.xml" ContentType="application/vnd.openxmlformats-officedocument.presentationml.tags+xml"/>
  <Override PartName="/ppt/notesSlides/notesSlide30.xml" ContentType="application/vnd.openxmlformats-officedocument.presentationml.notesSlide+xml"/>
  <Override PartName="/ppt/tags/tag49.xml" ContentType="application/vnd.openxmlformats-officedocument.presentationml.tags+xml"/>
  <Override PartName="/ppt/notesSlides/notesSlide31.xml" ContentType="application/vnd.openxmlformats-officedocument.presentationml.notesSlide+xml"/>
  <Override PartName="/ppt/tags/tag50.xml" ContentType="application/vnd.openxmlformats-officedocument.presentationml.tags+xml"/>
  <Override PartName="/ppt/notesSlides/notesSlide32.xml" ContentType="application/vnd.openxmlformats-officedocument.presentationml.notesSlide+xml"/>
  <Override PartName="/ppt/tags/tag51.xml" ContentType="application/vnd.openxmlformats-officedocument.presentationml.tags+xml"/>
  <Override PartName="/ppt/notesSlides/notesSlide33.xml" ContentType="application/vnd.openxmlformats-officedocument.presentationml.notesSlide+xml"/>
  <Override PartName="/ppt/tags/tag52.xml" ContentType="application/vnd.openxmlformats-officedocument.presentationml.tags+xml"/>
  <Override PartName="/ppt/notesSlides/notesSlide34.xml" ContentType="application/vnd.openxmlformats-officedocument.presentationml.notesSlide+xml"/>
  <Override PartName="/ppt/tags/tag53.xml" ContentType="application/vnd.openxmlformats-officedocument.presentationml.tags+xml"/>
  <Override PartName="/ppt/notesSlides/notesSlide35.xml" ContentType="application/vnd.openxmlformats-officedocument.presentationml.notesSlide+xml"/>
  <Override PartName="/ppt/tags/tag54.xml" ContentType="application/vnd.openxmlformats-officedocument.presentationml.tags+xml"/>
  <Override PartName="/ppt/notesSlides/notesSlide36.xml" ContentType="application/vnd.openxmlformats-officedocument.presentationml.notesSlide+xml"/>
  <Override PartName="/ppt/tags/tag55.xml" ContentType="application/vnd.openxmlformats-officedocument.presentationml.tags+xml"/>
  <Override PartName="/ppt/notesSlides/notesSlide37.xml" ContentType="application/vnd.openxmlformats-officedocument.presentationml.notesSlide+xml"/>
  <Override PartName="/ppt/tags/tag56.xml" ContentType="application/vnd.openxmlformats-officedocument.presentationml.tags+xml"/>
  <Override PartName="/ppt/notesSlides/notesSlide38.xml" ContentType="application/vnd.openxmlformats-officedocument.presentationml.notesSlide+xml"/>
  <Override PartName="/ppt/tags/tag57.xml" ContentType="application/vnd.openxmlformats-officedocument.presentationml.tags+xml"/>
  <Override PartName="/ppt/notesSlides/notesSlide39.xml" ContentType="application/vnd.openxmlformats-officedocument.presentationml.notesSlide+xml"/>
  <Override PartName="/ppt/tags/tag58.xml" ContentType="application/vnd.openxmlformats-officedocument.presentationml.tags+xml"/>
  <Override PartName="/ppt/notesSlides/notesSlide40.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41.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notesSlides/notesSlide42.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43.xml" ContentType="application/vnd.openxmlformats-officedocument.presentationml.notesSlide+xml"/>
  <Override PartName="/ppt/tags/tag67.xml" ContentType="application/vnd.openxmlformats-officedocument.presentationml.tags+xml"/>
  <Override PartName="/ppt/notesSlides/notesSlide44.xml" ContentType="application/vnd.openxmlformats-officedocument.presentationml.notesSlide+xml"/>
  <Override PartName="/ppt/tags/tag68.xml" ContentType="application/vnd.openxmlformats-officedocument.presentationml.tags+xml"/>
  <Override PartName="/ppt/notesSlides/notesSlide45.xml" ContentType="application/vnd.openxmlformats-officedocument.presentationml.notesSlide+xml"/>
  <Override PartName="/ppt/tags/tag69.xml" ContentType="application/vnd.openxmlformats-officedocument.presentationml.tags+xml"/>
  <Override PartName="/ppt/notesSlides/notesSlide46.xml" ContentType="application/vnd.openxmlformats-officedocument.presentationml.notesSlide+xml"/>
  <Override PartName="/ppt/tags/tag70.xml" ContentType="application/vnd.openxmlformats-officedocument.presentationml.tags+xml"/>
  <Override PartName="/ppt/notesSlides/notesSlide47.xml" ContentType="application/vnd.openxmlformats-officedocument.presentationml.notesSlide+xml"/>
  <Override PartName="/ppt/tags/tag71.xml" ContentType="application/vnd.openxmlformats-officedocument.presentationml.tags+xml"/>
  <Override PartName="/ppt/notesSlides/notesSlide48.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notesSlides/notesSlide67.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68.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1"/>
    <p:sldMasterId id="2147483816" r:id="rId2"/>
    <p:sldMasterId id="2147483828" r:id="rId3"/>
  </p:sldMasterIdLst>
  <p:notesMasterIdLst>
    <p:notesMasterId r:id="rId73"/>
  </p:notesMasterIdLst>
  <p:handoutMasterIdLst>
    <p:handoutMasterId r:id="rId74"/>
  </p:handoutMasterIdLst>
  <p:sldIdLst>
    <p:sldId id="473" r:id="rId4"/>
    <p:sldId id="525" r:id="rId5"/>
    <p:sldId id="403" r:id="rId6"/>
    <p:sldId id="457" r:id="rId7"/>
    <p:sldId id="299" r:id="rId8"/>
    <p:sldId id="496" r:id="rId9"/>
    <p:sldId id="495" r:id="rId10"/>
    <p:sldId id="427" r:id="rId11"/>
    <p:sldId id="497" r:id="rId12"/>
    <p:sldId id="460" r:id="rId13"/>
    <p:sldId id="405" r:id="rId14"/>
    <p:sldId id="459" r:id="rId15"/>
    <p:sldId id="470" r:id="rId16"/>
    <p:sldId id="439" r:id="rId17"/>
    <p:sldId id="446" r:id="rId18"/>
    <p:sldId id="447" r:id="rId19"/>
    <p:sldId id="448" r:id="rId20"/>
    <p:sldId id="449" r:id="rId21"/>
    <p:sldId id="450" r:id="rId22"/>
    <p:sldId id="498" r:id="rId23"/>
    <p:sldId id="466" r:id="rId24"/>
    <p:sldId id="501" r:id="rId25"/>
    <p:sldId id="503" r:id="rId26"/>
    <p:sldId id="521" r:id="rId27"/>
    <p:sldId id="504" r:id="rId28"/>
    <p:sldId id="505" r:id="rId29"/>
    <p:sldId id="507" r:id="rId30"/>
    <p:sldId id="508" r:id="rId31"/>
    <p:sldId id="500" r:id="rId32"/>
    <p:sldId id="506" r:id="rId33"/>
    <p:sldId id="509" r:id="rId34"/>
    <p:sldId id="524" r:id="rId35"/>
    <p:sldId id="515" r:id="rId36"/>
    <p:sldId id="512" r:id="rId37"/>
    <p:sldId id="513" r:id="rId38"/>
    <p:sldId id="514" r:id="rId39"/>
    <p:sldId id="519" r:id="rId40"/>
    <p:sldId id="516" r:id="rId41"/>
    <p:sldId id="517" r:id="rId42"/>
    <p:sldId id="518" r:id="rId43"/>
    <p:sldId id="526" r:id="rId44"/>
    <p:sldId id="529" r:id="rId45"/>
    <p:sldId id="499" r:id="rId46"/>
    <p:sldId id="399" r:id="rId47"/>
    <p:sldId id="520" r:id="rId48"/>
    <p:sldId id="522" r:id="rId49"/>
    <p:sldId id="523" r:id="rId50"/>
    <p:sldId id="528" r:id="rId51"/>
    <p:sldId id="463" r:id="rId52"/>
    <p:sldId id="531" r:id="rId53"/>
    <p:sldId id="532" r:id="rId54"/>
    <p:sldId id="533" r:id="rId55"/>
    <p:sldId id="534" r:id="rId56"/>
    <p:sldId id="535" r:id="rId57"/>
    <p:sldId id="536" r:id="rId58"/>
    <p:sldId id="537" r:id="rId59"/>
    <p:sldId id="538" r:id="rId60"/>
    <p:sldId id="539" r:id="rId61"/>
    <p:sldId id="540" r:id="rId62"/>
    <p:sldId id="541" r:id="rId63"/>
    <p:sldId id="542" r:id="rId64"/>
    <p:sldId id="543" r:id="rId65"/>
    <p:sldId id="544" r:id="rId66"/>
    <p:sldId id="545" r:id="rId67"/>
    <p:sldId id="546" r:id="rId68"/>
    <p:sldId id="547" r:id="rId69"/>
    <p:sldId id="530" r:id="rId70"/>
    <p:sldId id="527" r:id="rId71"/>
    <p:sldId id="401" r:id="rId72"/>
  </p:sldIdLst>
  <p:sldSz cx="9144000" cy="6858000" type="screen4x3"/>
  <p:notesSz cx="6802438" cy="9934575"/>
  <p:defaultTextStyle>
    <a:defPPr>
      <a:defRPr lang="fr-FR"/>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5" userDrawn="1">
          <p15:clr>
            <a:srgbClr val="A4A3A4"/>
          </p15:clr>
        </p15:guide>
        <p15:guide id="2" pos="2060" userDrawn="1">
          <p15:clr>
            <a:srgbClr val="A4A3A4"/>
          </p15:clr>
        </p15:guide>
        <p15:guide id="3" orient="horz" pos="3127" userDrawn="1">
          <p15:clr>
            <a:srgbClr val="A4A3A4"/>
          </p15:clr>
        </p15:guide>
        <p15:guide id="4" pos="2101" userDrawn="1">
          <p15:clr>
            <a:srgbClr val="A4A3A4"/>
          </p15:clr>
        </p15:guide>
        <p15:guide id="5" orient="horz" pos="3128">
          <p15:clr>
            <a:srgbClr val="A4A3A4"/>
          </p15:clr>
        </p15:guide>
        <p15:guide id="6" orient="horz" pos="3129">
          <p15:clr>
            <a:srgbClr val="A4A3A4"/>
          </p15:clr>
        </p15:guide>
        <p15:guide id="7" pos="2143">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uquet Eric" initials="SE"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86A30D"/>
    <a:srgbClr val="FFFFCC"/>
    <a:srgbClr val="33CC33"/>
    <a:srgbClr val="FFFF99"/>
    <a:srgbClr val="CCCCFF"/>
    <a:srgbClr val="CCD4DF"/>
    <a:srgbClr val="E7EB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E9FF14-AE47-41C9-8B52-0B88DC4CD724}" v="1" dt="2019-02-19T15:55:57.282"/>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143" autoAdjust="0"/>
    <p:restoredTop sz="65370" autoAdjust="0"/>
  </p:normalViewPr>
  <p:slideViewPr>
    <p:cSldViewPr>
      <p:cViewPr varScale="1">
        <p:scale>
          <a:sx n="58" d="100"/>
          <a:sy n="58" d="100"/>
        </p:scale>
        <p:origin x="2467"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290"/>
    </p:cViewPr>
  </p:sorterViewPr>
  <p:notesViewPr>
    <p:cSldViewPr>
      <p:cViewPr>
        <p:scale>
          <a:sx n="75" d="100"/>
          <a:sy n="75" d="100"/>
        </p:scale>
        <p:origin x="-2875" y="427"/>
      </p:cViewPr>
      <p:guideLst>
        <p:guide orient="horz" pos="3125"/>
        <p:guide pos="2060"/>
        <p:guide orient="horz" pos="3127"/>
        <p:guide pos="2101"/>
        <p:guide orient="horz" pos="3128"/>
        <p:guide orient="horz" pos="3129"/>
        <p:guide pos="2143"/>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handoutMaster" Target="handoutMasters/handoutMaster1.xml"/><Relationship Id="rId79" Type="http://schemas.openxmlformats.org/officeDocument/2006/relationships/tableStyles" Target="tableStyles.xml"/><Relationship Id="rId5" Type="http://schemas.openxmlformats.org/officeDocument/2006/relationships/slide" Target="slides/slide2.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notesMaster" Target="notesMasters/notesMaster1.xml"/><Relationship Id="rId78" Type="http://schemas.openxmlformats.org/officeDocument/2006/relationships/theme" Target="theme/theme1.xml"/><Relationship Id="rId81" Type="http://schemas.microsoft.com/office/2016/11/relationships/changesInfo" Target="changesInfos/changesInfo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microsoft.com/office/2015/10/relationships/revisionInfo" Target="revisionInfo.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ité Fournier" userId="caf18a7f-7b48-4df6-a250-798d961680f2" providerId="ADAL" clId="{B9E9FF14-AE47-41C9-8B52-0B88DC4CD724}"/>
    <pc:docChg chg="modSld">
      <pc:chgData name="Maité Fournier" userId="caf18a7f-7b48-4df6-a250-798d961680f2" providerId="ADAL" clId="{B9E9FF14-AE47-41C9-8B52-0B88DC4CD724}" dt="2019-02-19T14:26:23.767" v="7" actId="6549"/>
      <pc:docMkLst>
        <pc:docMk/>
      </pc:docMkLst>
      <pc:sldChg chg="modNotesTx">
        <pc:chgData name="Maité Fournier" userId="caf18a7f-7b48-4df6-a250-798d961680f2" providerId="ADAL" clId="{B9E9FF14-AE47-41C9-8B52-0B88DC4CD724}" dt="2019-02-19T09:58:03.504" v="1" actId="6549"/>
        <pc:sldMkLst>
          <pc:docMk/>
          <pc:sldMk cId="0" sldId="427"/>
        </pc:sldMkLst>
      </pc:sldChg>
      <pc:sldChg chg="modNotesTx">
        <pc:chgData name="Maité Fournier" userId="caf18a7f-7b48-4df6-a250-798d961680f2" providerId="ADAL" clId="{B9E9FF14-AE47-41C9-8B52-0B88DC4CD724}" dt="2019-02-19T10:05:41.250" v="4" actId="20577"/>
        <pc:sldMkLst>
          <pc:docMk/>
          <pc:sldMk cId="0" sldId="446"/>
        </pc:sldMkLst>
      </pc:sldChg>
      <pc:sldChg chg="modNotesTx">
        <pc:chgData name="Maité Fournier" userId="caf18a7f-7b48-4df6-a250-798d961680f2" providerId="ADAL" clId="{B9E9FF14-AE47-41C9-8B52-0B88DC4CD724}" dt="2019-02-19T09:49:51.386" v="0" actId="20577"/>
        <pc:sldMkLst>
          <pc:docMk/>
          <pc:sldMk cId="1175652536" sldId="473"/>
        </pc:sldMkLst>
      </pc:sldChg>
      <pc:sldChg chg="modNotesTx">
        <pc:chgData name="Maité Fournier" userId="caf18a7f-7b48-4df6-a250-798d961680f2" providerId="ADAL" clId="{B9E9FF14-AE47-41C9-8B52-0B88DC4CD724}" dt="2019-02-19T14:26:11.840" v="5" actId="6549"/>
        <pc:sldMkLst>
          <pc:docMk/>
          <pc:sldMk cId="0" sldId="522"/>
        </pc:sldMkLst>
      </pc:sldChg>
      <pc:sldChg chg="modNotesTx">
        <pc:chgData name="Maité Fournier" userId="caf18a7f-7b48-4df6-a250-798d961680f2" providerId="ADAL" clId="{B9E9FF14-AE47-41C9-8B52-0B88DC4CD724}" dt="2019-02-19T14:26:15.582" v="6" actId="6549"/>
        <pc:sldMkLst>
          <pc:docMk/>
          <pc:sldMk cId="0" sldId="523"/>
        </pc:sldMkLst>
      </pc:sldChg>
      <pc:sldChg chg="modNotesTx">
        <pc:chgData name="Maité Fournier" userId="caf18a7f-7b48-4df6-a250-798d961680f2" providerId="ADAL" clId="{B9E9FF14-AE47-41C9-8B52-0B88DC4CD724}" dt="2019-02-19T14:26:23.767" v="7" actId="6549"/>
        <pc:sldMkLst>
          <pc:docMk/>
          <pc:sldMk cId="0" sldId="528"/>
        </pc:sldMkLst>
      </pc:sldChg>
    </pc:docChg>
  </pc:docChgLst>
</pc:chgInfo>
</file>

<file path=ppt/charts/_rels/chart1.xml.rels><?xml version="1.0" encoding="UTF-8" standalone="yes"?>
<Relationships xmlns="http://schemas.openxmlformats.org/package/2006/relationships"><Relationship Id="rId2" Type="http://schemas.openxmlformats.org/officeDocument/2006/relationships/oleObject" Target="file:///\\nas02\groupe\ap_dpppe\PROSPECTIVE%20-%20FG\Stagiaire%20Elsa\Plaquette%20CC%20et%20Hydro\Donn&#233;es%20geohyd\Donn&#233;es%20par%20sous-bassin.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3632627316934211E-2"/>
          <c:y val="1.5550889644740405E-2"/>
          <c:w val="0.87385796806326299"/>
          <c:h val="0.80518323818720894"/>
        </c:manualLayout>
      </c:layout>
      <c:lineChart>
        <c:grouping val="standard"/>
        <c:varyColors val="0"/>
        <c:ser>
          <c:idx val="1"/>
          <c:order val="0"/>
          <c:tx>
            <c:strRef>
              <c:f>'Ts les bassins'!$B$1</c:f>
              <c:strCache>
                <c:ptCount val="1"/>
                <c:pt idx="0">
                  <c:v>Garonne</c:v>
                </c:pt>
              </c:strCache>
            </c:strRef>
          </c:tx>
          <c:marker>
            <c:symbol val="none"/>
          </c:marker>
          <c:trendline>
            <c:trendlineType val="linear"/>
            <c:dispRSqr val="0"/>
            <c:dispEq val="0"/>
          </c:trendline>
          <c:cat>
            <c:numRef>
              <c:f>'Ts les bassins'!$A$2:$A$52</c:f>
              <c:numCache>
                <c:formatCode>General</c:formatCode>
                <c:ptCount val="51"/>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numCache>
            </c:numRef>
          </c:cat>
          <c:val>
            <c:numRef>
              <c:f>'Ts les bassins'!$B$2:$B$52</c:f>
              <c:numCache>
                <c:formatCode>General</c:formatCode>
                <c:ptCount val="51"/>
                <c:pt idx="0">
                  <c:v>11.08</c:v>
                </c:pt>
                <c:pt idx="1">
                  <c:v>12.11</c:v>
                </c:pt>
                <c:pt idx="2">
                  <c:v>10.870000000000012</c:v>
                </c:pt>
                <c:pt idx="3">
                  <c:v>10.27</c:v>
                </c:pt>
                <c:pt idx="4">
                  <c:v>11.2</c:v>
                </c:pt>
                <c:pt idx="5">
                  <c:v>10.870000000000012</c:v>
                </c:pt>
                <c:pt idx="6">
                  <c:v>11.44</c:v>
                </c:pt>
                <c:pt idx="7">
                  <c:v>11.31</c:v>
                </c:pt>
                <c:pt idx="8">
                  <c:v>11.219999999999999</c:v>
                </c:pt>
                <c:pt idx="9">
                  <c:v>10.78</c:v>
                </c:pt>
                <c:pt idx="10">
                  <c:v>11.09</c:v>
                </c:pt>
                <c:pt idx="11">
                  <c:v>10.8</c:v>
                </c:pt>
                <c:pt idx="12">
                  <c:v>10.48</c:v>
                </c:pt>
                <c:pt idx="13">
                  <c:v>10.739999999999998</c:v>
                </c:pt>
                <c:pt idx="14">
                  <c:v>10.870000000000012</c:v>
                </c:pt>
                <c:pt idx="15">
                  <c:v>10.93</c:v>
                </c:pt>
                <c:pt idx="16">
                  <c:v>11.1</c:v>
                </c:pt>
                <c:pt idx="17">
                  <c:v>10.97</c:v>
                </c:pt>
                <c:pt idx="18">
                  <c:v>10.709999999999999</c:v>
                </c:pt>
                <c:pt idx="19">
                  <c:v>10.88</c:v>
                </c:pt>
                <c:pt idx="20">
                  <c:v>10.41</c:v>
                </c:pt>
                <c:pt idx="21">
                  <c:v>11.39</c:v>
                </c:pt>
                <c:pt idx="22">
                  <c:v>12.02</c:v>
                </c:pt>
                <c:pt idx="23">
                  <c:v>11.739999999999998</c:v>
                </c:pt>
                <c:pt idx="24">
                  <c:v>10.870000000000012</c:v>
                </c:pt>
                <c:pt idx="25">
                  <c:v>10.91</c:v>
                </c:pt>
                <c:pt idx="26">
                  <c:v>11.29</c:v>
                </c:pt>
                <c:pt idx="27">
                  <c:v>11.360000000000023</c:v>
                </c:pt>
                <c:pt idx="28">
                  <c:v>11.5</c:v>
                </c:pt>
                <c:pt idx="29">
                  <c:v>12.42</c:v>
                </c:pt>
                <c:pt idx="30">
                  <c:v>12.27</c:v>
                </c:pt>
                <c:pt idx="31">
                  <c:v>11.219999999999999</c:v>
                </c:pt>
                <c:pt idx="32">
                  <c:v>11.34</c:v>
                </c:pt>
                <c:pt idx="33">
                  <c:v>11.2</c:v>
                </c:pt>
                <c:pt idx="34">
                  <c:v>12.450000000000012</c:v>
                </c:pt>
                <c:pt idx="35">
                  <c:v>12.08</c:v>
                </c:pt>
                <c:pt idx="36">
                  <c:v>11.41</c:v>
                </c:pt>
                <c:pt idx="37">
                  <c:v>12.59</c:v>
                </c:pt>
                <c:pt idx="38">
                  <c:v>11.62</c:v>
                </c:pt>
                <c:pt idx="39">
                  <c:v>11.83</c:v>
                </c:pt>
                <c:pt idx="40">
                  <c:v>12.07</c:v>
                </c:pt>
                <c:pt idx="41">
                  <c:v>11.75</c:v>
                </c:pt>
                <c:pt idx="42">
                  <c:v>12.05</c:v>
                </c:pt>
                <c:pt idx="43">
                  <c:v>12.79</c:v>
                </c:pt>
                <c:pt idx="44">
                  <c:v>11.739999999999998</c:v>
                </c:pt>
                <c:pt idx="45">
                  <c:v>11.49</c:v>
                </c:pt>
                <c:pt idx="46">
                  <c:v>12.58</c:v>
                </c:pt>
                <c:pt idx="47">
                  <c:v>11.719999999999999</c:v>
                </c:pt>
                <c:pt idx="48">
                  <c:v>11.59</c:v>
                </c:pt>
                <c:pt idx="49">
                  <c:v>12.28</c:v>
                </c:pt>
                <c:pt idx="50">
                  <c:v>11.11</c:v>
                </c:pt>
              </c:numCache>
            </c:numRef>
          </c:val>
          <c:smooth val="0"/>
        </c:ser>
        <c:ser>
          <c:idx val="2"/>
          <c:order val="1"/>
          <c:tx>
            <c:strRef>
              <c:f>'Ts les bassins'!$C$1</c:f>
              <c:strCache>
                <c:ptCount val="1"/>
                <c:pt idx="0">
                  <c:v>Adour</c:v>
                </c:pt>
              </c:strCache>
            </c:strRef>
          </c:tx>
          <c:marker>
            <c:symbol val="none"/>
          </c:marker>
          <c:trendline>
            <c:trendlineType val="linear"/>
            <c:dispRSqr val="0"/>
            <c:dispEq val="0"/>
          </c:trendline>
          <c:cat>
            <c:numRef>
              <c:f>'Ts les bassins'!$A$2:$A$52</c:f>
              <c:numCache>
                <c:formatCode>General</c:formatCode>
                <c:ptCount val="51"/>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numCache>
            </c:numRef>
          </c:cat>
          <c:val>
            <c:numRef>
              <c:f>'Ts les bassins'!$C$2:$C$52</c:f>
              <c:numCache>
                <c:formatCode>General</c:formatCode>
                <c:ptCount val="51"/>
                <c:pt idx="0">
                  <c:v>11.4</c:v>
                </c:pt>
                <c:pt idx="1">
                  <c:v>12.32</c:v>
                </c:pt>
                <c:pt idx="2">
                  <c:v>11.07</c:v>
                </c:pt>
                <c:pt idx="3">
                  <c:v>10.55</c:v>
                </c:pt>
                <c:pt idx="4">
                  <c:v>11.4</c:v>
                </c:pt>
                <c:pt idx="5">
                  <c:v>11.01</c:v>
                </c:pt>
                <c:pt idx="6">
                  <c:v>11.709999999999999</c:v>
                </c:pt>
                <c:pt idx="7">
                  <c:v>11.43</c:v>
                </c:pt>
                <c:pt idx="8">
                  <c:v>11.55</c:v>
                </c:pt>
                <c:pt idx="9">
                  <c:v>11.09</c:v>
                </c:pt>
                <c:pt idx="10">
                  <c:v>11.370000000000012</c:v>
                </c:pt>
                <c:pt idx="11">
                  <c:v>11.08</c:v>
                </c:pt>
                <c:pt idx="12">
                  <c:v>10.58</c:v>
                </c:pt>
                <c:pt idx="13">
                  <c:v>11</c:v>
                </c:pt>
                <c:pt idx="14">
                  <c:v>11.08</c:v>
                </c:pt>
                <c:pt idx="15">
                  <c:v>11.1</c:v>
                </c:pt>
                <c:pt idx="16">
                  <c:v>11.229999999999999</c:v>
                </c:pt>
                <c:pt idx="17">
                  <c:v>11.2</c:v>
                </c:pt>
                <c:pt idx="18">
                  <c:v>11.01</c:v>
                </c:pt>
                <c:pt idx="19">
                  <c:v>11.2</c:v>
                </c:pt>
                <c:pt idx="20">
                  <c:v>10.77</c:v>
                </c:pt>
                <c:pt idx="21">
                  <c:v>11.8</c:v>
                </c:pt>
                <c:pt idx="22">
                  <c:v>12.370000000000012</c:v>
                </c:pt>
                <c:pt idx="23">
                  <c:v>12.25</c:v>
                </c:pt>
                <c:pt idx="24">
                  <c:v>11.27</c:v>
                </c:pt>
                <c:pt idx="25">
                  <c:v>11.51</c:v>
                </c:pt>
                <c:pt idx="26">
                  <c:v>11.49</c:v>
                </c:pt>
                <c:pt idx="27">
                  <c:v>11.719999999999999</c:v>
                </c:pt>
                <c:pt idx="28">
                  <c:v>11.77</c:v>
                </c:pt>
                <c:pt idx="29">
                  <c:v>12.639999999999999</c:v>
                </c:pt>
                <c:pt idx="30">
                  <c:v>12.52</c:v>
                </c:pt>
                <c:pt idx="31">
                  <c:v>11.43</c:v>
                </c:pt>
                <c:pt idx="32">
                  <c:v>11.709999999999999</c:v>
                </c:pt>
                <c:pt idx="33">
                  <c:v>11.48</c:v>
                </c:pt>
                <c:pt idx="34">
                  <c:v>12.59</c:v>
                </c:pt>
                <c:pt idx="35">
                  <c:v>12.31</c:v>
                </c:pt>
                <c:pt idx="36">
                  <c:v>11.55</c:v>
                </c:pt>
                <c:pt idx="37">
                  <c:v>12.870000000000012</c:v>
                </c:pt>
                <c:pt idx="38">
                  <c:v>11.870000000000012</c:v>
                </c:pt>
                <c:pt idx="39">
                  <c:v>12.1</c:v>
                </c:pt>
                <c:pt idx="40">
                  <c:v>12.32</c:v>
                </c:pt>
                <c:pt idx="41">
                  <c:v>12.04</c:v>
                </c:pt>
                <c:pt idx="42">
                  <c:v>12.31</c:v>
                </c:pt>
                <c:pt idx="43">
                  <c:v>12.950000000000012</c:v>
                </c:pt>
                <c:pt idx="44">
                  <c:v>11.96</c:v>
                </c:pt>
                <c:pt idx="45">
                  <c:v>11.65</c:v>
                </c:pt>
                <c:pt idx="46">
                  <c:v>12.76</c:v>
                </c:pt>
                <c:pt idx="47">
                  <c:v>11.69</c:v>
                </c:pt>
                <c:pt idx="48">
                  <c:v>11.629999999999999</c:v>
                </c:pt>
                <c:pt idx="49">
                  <c:v>12.32</c:v>
                </c:pt>
                <c:pt idx="50">
                  <c:v>11.31</c:v>
                </c:pt>
              </c:numCache>
            </c:numRef>
          </c:val>
          <c:smooth val="0"/>
        </c:ser>
        <c:ser>
          <c:idx val="3"/>
          <c:order val="2"/>
          <c:tx>
            <c:strRef>
              <c:f>'Ts les bassins'!$D$1</c:f>
              <c:strCache>
                <c:ptCount val="1"/>
                <c:pt idx="0">
                  <c:v>Charente</c:v>
                </c:pt>
              </c:strCache>
            </c:strRef>
          </c:tx>
          <c:marker>
            <c:symbol val="none"/>
          </c:marker>
          <c:trendline>
            <c:trendlineType val="linear"/>
            <c:dispRSqr val="0"/>
            <c:dispEq val="0"/>
          </c:trendline>
          <c:cat>
            <c:numRef>
              <c:f>'Ts les bassins'!$A$2:$A$52</c:f>
              <c:numCache>
                <c:formatCode>General</c:formatCode>
                <c:ptCount val="51"/>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numCache>
            </c:numRef>
          </c:cat>
          <c:val>
            <c:numRef>
              <c:f>'Ts les bassins'!$D$2:$D$52</c:f>
              <c:numCache>
                <c:formatCode>General</c:formatCode>
                <c:ptCount val="51"/>
                <c:pt idx="0">
                  <c:v>11.92</c:v>
                </c:pt>
                <c:pt idx="1">
                  <c:v>12.75</c:v>
                </c:pt>
                <c:pt idx="2">
                  <c:v>11.219999999999999</c:v>
                </c:pt>
                <c:pt idx="3">
                  <c:v>10.68</c:v>
                </c:pt>
                <c:pt idx="4">
                  <c:v>11.55</c:v>
                </c:pt>
                <c:pt idx="5">
                  <c:v>11.4</c:v>
                </c:pt>
                <c:pt idx="6">
                  <c:v>12.139999999999999</c:v>
                </c:pt>
                <c:pt idx="7">
                  <c:v>11.83</c:v>
                </c:pt>
                <c:pt idx="8">
                  <c:v>11.7</c:v>
                </c:pt>
                <c:pt idx="9">
                  <c:v>11.66</c:v>
                </c:pt>
                <c:pt idx="10">
                  <c:v>11.67</c:v>
                </c:pt>
                <c:pt idx="11">
                  <c:v>11.49</c:v>
                </c:pt>
                <c:pt idx="12">
                  <c:v>11.229999999999999</c:v>
                </c:pt>
                <c:pt idx="13">
                  <c:v>11.53</c:v>
                </c:pt>
                <c:pt idx="14">
                  <c:v>11.9</c:v>
                </c:pt>
                <c:pt idx="15">
                  <c:v>11.66</c:v>
                </c:pt>
                <c:pt idx="16">
                  <c:v>12.29</c:v>
                </c:pt>
                <c:pt idx="17">
                  <c:v>11.79</c:v>
                </c:pt>
                <c:pt idx="18">
                  <c:v>11.48</c:v>
                </c:pt>
                <c:pt idx="19">
                  <c:v>11.639999999999999</c:v>
                </c:pt>
                <c:pt idx="20">
                  <c:v>11.06</c:v>
                </c:pt>
                <c:pt idx="21">
                  <c:v>11.98</c:v>
                </c:pt>
                <c:pt idx="22">
                  <c:v>12.76</c:v>
                </c:pt>
                <c:pt idx="23">
                  <c:v>12.370000000000012</c:v>
                </c:pt>
                <c:pt idx="24">
                  <c:v>11.9</c:v>
                </c:pt>
                <c:pt idx="25">
                  <c:v>11.3</c:v>
                </c:pt>
                <c:pt idx="26">
                  <c:v>11.62</c:v>
                </c:pt>
                <c:pt idx="27">
                  <c:v>11.450000000000012</c:v>
                </c:pt>
                <c:pt idx="28">
                  <c:v>12.12</c:v>
                </c:pt>
                <c:pt idx="29">
                  <c:v>12.9</c:v>
                </c:pt>
                <c:pt idx="30">
                  <c:v>12.91</c:v>
                </c:pt>
                <c:pt idx="31">
                  <c:v>11.719999999999999</c:v>
                </c:pt>
                <c:pt idx="32">
                  <c:v>11.81</c:v>
                </c:pt>
                <c:pt idx="33">
                  <c:v>11.65</c:v>
                </c:pt>
                <c:pt idx="34">
                  <c:v>12.98</c:v>
                </c:pt>
                <c:pt idx="35">
                  <c:v>12.68</c:v>
                </c:pt>
                <c:pt idx="36">
                  <c:v>11.709999999999999</c:v>
                </c:pt>
                <c:pt idx="37">
                  <c:v>12.850000000000032</c:v>
                </c:pt>
                <c:pt idx="38">
                  <c:v>11.96</c:v>
                </c:pt>
                <c:pt idx="39">
                  <c:v>12.51</c:v>
                </c:pt>
                <c:pt idx="40">
                  <c:v>12.56</c:v>
                </c:pt>
                <c:pt idx="41">
                  <c:v>12.16</c:v>
                </c:pt>
                <c:pt idx="42">
                  <c:v>12.65</c:v>
                </c:pt>
                <c:pt idx="43">
                  <c:v>13.15</c:v>
                </c:pt>
                <c:pt idx="44">
                  <c:v>12.07</c:v>
                </c:pt>
                <c:pt idx="45">
                  <c:v>12.239999999999998</c:v>
                </c:pt>
                <c:pt idx="46">
                  <c:v>12.82</c:v>
                </c:pt>
                <c:pt idx="47">
                  <c:v>12.209999999999999</c:v>
                </c:pt>
                <c:pt idx="48">
                  <c:v>11.77</c:v>
                </c:pt>
                <c:pt idx="49">
                  <c:v>12.39</c:v>
                </c:pt>
                <c:pt idx="50">
                  <c:v>11.32</c:v>
                </c:pt>
              </c:numCache>
            </c:numRef>
          </c:val>
          <c:smooth val="0"/>
        </c:ser>
        <c:ser>
          <c:idx val="4"/>
          <c:order val="3"/>
          <c:tx>
            <c:strRef>
              <c:f>'Ts les bassins'!$E$1</c:f>
              <c:strCache>
                <c:ptCount val="1"/>
                <c:pt idx="0">
                  <c:v>Dordogne</c:v>
                </c:pt>
              </c:strCache>
            </c:strRef>
          </c:tx>
          <c:marker>
            <c:symbol val="none"/>
          </c:marker>
          <c:trendline>
            <c:trendlineType val="linear"/>
            <c:dispRSqr val="0"/>
            <c:dispEq val="0"/>
          </c:trendline>
          <c:cat>
            <c:numRef>
              <c:f>'Ts les bassins'!$A$2:$A$52</c:f>
              <c:numCache>
                <c:formatCode>General</c:formatCode>
                <c:ptCount val="51"/>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numCache>
            </c:numRef>
          </c:cat>
          <c:val>
            <c:numRef>
              <c:f>'Ts les bassins'!$E$2:$E$52</c:f>
              <c:numCache>
                <c:formatCode>General</c:formatCode>
                <c:ptCount val="51"/>
                <c:pt idx="0">
                  <c:v>10.57</c:v>
                </c:pt>
                <c:pt idx="1">
                  <c:v>11.860000000000023</c:v>
                </c:pt>
                <c:pt idx="2">
                  <c:v>10.229999999999999</c:v>
                </c:pt>
                <c:pt idx="3">
                  <c:v>9.8600000000000048</c:v>
                </c:pt>
                <c:pt idx="4">
                  <c:v>10.729999999999999</c:v>
                </c:pt>
                <c:pt idx="5">
                  <c:v>10.43</c:v>
                </c:pt>
                <c:pt idx="6">
                  <c:v>11</c:v>
                </c:pt>
                <c:pt idx="7">
                  <c:v>10.9</c:v>
                </c:pt>
                <c:pt idx="8">
                  <c:v>10.75</c:v>
                </c:pt>
                <c:pt idx="9">
                  <c:v>10.52</c:v>
                </c:pt>
                <c:pt idx="10">
                  <c:v>10.69</c:v>
                </c:pt>
                <c:pt idx="11">
                  <c:v>10.58</c:v>
                </c:pt>
                <c:pt idx="12">
                  <c:v>10.3</c:v>
                </c:pt>
                <c:pt idx="13">
                  <c:v>10.53</c:v>
                </c:pt>
                <c:pt idx="14">
                  <c:v>10.66</c:v>
                </c:pt>
                <c:pt idx="15">
                  <c:v>10.65</c:v>
                </c:pt>
                <c:pt idx="16">
                  <c:v>11.12</c:v>
                </c:pt>
                <c:pt idx="17">
                  <c:v>10.77</c:v>
                </c:pt>
                <c:pt idx="18">
                  <c:v>10.51</c:v>
                </c:pt>
                <c:pt idx="19">
                  <c:v>10.54</c:v>
                </c:pt>
                <c:pt idx="20">
                  <c:v>9.9700000000000006</c:v>
                </c:pt>
                <c:pt idx="21">
                  <c:v>10.83</c:v>
                </c:pt>
                <c:pt idx="22">
                  <c:v>11.739999999999998</c:v>
                </c:pt>
                <c:pt idx="23">
                  <c:v>11.57</c:v>
                </c:pt>
                <c:pt idx="24">
                  <c:v>10.639999999999999</c:v>
                </c:pt>
                <c:pt idx="25">
                  <c:v>10.44</c:v>
                </c:pt>
                <c:pt idx="26">
                  <c:v>10.68</c:v>
                </c:pt>
                <c:pt idx="27">
                  <c:v>10.66</c:v>
                </c:pt>
                <c:pt idx="28">
                  <c:v>11.06</c:v>
                </c:pt>
                <c:pt idx="29">
                  <c:v>12.03</c:v>
                </c:pt>
                <c:pt idx="30">
                  <c:v>11.7</c:v>
                </c:pt>
                <c:pt idx="31">
                  <c:v>10.7</c:v>
                </c:pt>
                <c:pt idx="32">
                  <c:v>10.83</c:v>
                </c:pt>
                <c:pt idx="33">
                  <c:v>10.629999999999999</c:v>
                </c:pt>
                <c:pt idx="34">
                  <c:v>11.8</c:v>
                </c:pt>
                <c:pt idx="35">
                  <c:v>11.53</c:v>
                </c:pt>
                <c:pt idx="36">
                  <c:v>10.729999999999999</c:v>
                </c:pt>
                <c:pt idx="37">
                  <c:v>12.03</c:v>
                </c:pt>
                <c:pt idx="38">
                  <c:v>11.01</c:v>
                </c:pt>
                <c:pt idx="39">
                  <c:v>11.34</c:v>
                </c:pt>
                <c:pt idx="40">
                  <c:v>11.58</c:v>
                </c:pt>
                <c:pt idx="41">
                  <c:v>11.09</c:v>
                </c:pt>
                <c:pt idx="42">
                  <c:v>11.58</c:v>
                </c:pt>
                <c:pt idx="43">
                  <c:v>12.2</c:v>
                </c:pt>
                <c:pt idx="44">
                  <c:v>11.04</c:v>
                </c:pt>
                <c:pt idx="45">
                  <c:v>11.02</c:v>
                </c:pt>
                <c:pt idx="46">
                  <c:v>11.9</c:v>
                </c:pt>
                <c:pt idx="47">
                  <c:v>11.209999999999999</c:v>
                </c:pt>
                <c:pt idx="48">
                  <c:v>10.91</c:v>
                </c:pt>
                <c:pt idx="49">
                  <c:v>11.56</c:v>
                </c:pt>
                <c:pt idx="50">
                  <c:v>10.350000000000032</c:v>
                </c:pt>
              </c:numCache>
            </c:numRef>
          </c:val>
          <c:smooth val="0"/>
        </c:ser>
        <c:ser>
          <c:idx val="5"/>
          <c:order val="4"/>
          <c:tx>
            <c:strRef>
              <c:f>'Ts les bassins'!$F$1</c:f>
              <c:strCache>
                <c:ptCount val="1"/>
                <c:pt idx="0">
                  <c:v>Littoral</c:v>
                </c:pt>
              </c:strCache>
            </c:strRef>
          </c:tx>
          <c:marker>
            <c:symbol val="none"/>
          </c:marker>
          <c:trendline>
            <c:trendlineType val="linear"/>
            <c:dispRSqr val="0"/>
            <c:dispEq val="0"/>
          </c:trendline>
          <c:cat>
            <c:numRef>
              <c:f>'Ts les bassins'!$A$2:$A$52</c:f>
              <c:numCache>
                <c:formatCode>General</c:formatCode>
                <c:ptCount val="51"/>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numCache>
            </c:numRef>
          </c:cat>
          <c:val>
            <c:numRef>
              <c:f>'Ts les bassins'!$F$2:$F$52</c:f>
              <c:numCache>
                <c:formatCode>General</c:formatCode>
                <c:ptCount val="51"/>
                <c:pt idx="0">
                  <c:v>12.04</c:v>
                </c:pt>
                <c:pt idx="1">
                  <c:v>12.76</c:v>
                </c:pt>
                <c:pt idx="2">
                  <c:v>11.46</c:v>
                </c:pt>
                <c:pt idx="3">
                  <c:v>11.05</c:v>
                </c:pt>
                <c:pt idx="4">
                  <c:v>11.75</c:v>
                </c:pt>
                <c:pt idx="5">
                  <c:v>11.56</c:v>
                </c:pt>
                <c:pt idx="6">
                  <c:v>12.27</c:v>
                </c:pt>
                <c:pt idx="7">
                  <c:v>11.88</c:v>
                </c:pt>
                <c:pt idx="8">
                  <c:v>12.03</c:v>
                </c:pt>
                <c:pt idx="9">
                  <c:v>11.709999999999999</c:v>
                </c:pt>
                <c:pt idx="10">
                  <c:v>11.81</c:v>
                </c:pt>
                <c:pt idx="11">
                  <c:v>11.61</c:v>
                </c:pt>
                <c:pt idx="12">
                  <c:v>11.239999999999998</c:v>
                </c:pt>
                <c:pt idx="13">
                  <c:v>11.54</c:v>
                </c:pt>
                <c:pt idx="14">
                  <c:v>11.850000000000032</c:v>
                </c:pt>
                <c:pt idx="15">
                  <c:v>11.76</c:v>
                </c:pt>
                <c:pt idx="16">
                  <c:v>12.03</c:v>
                </c:pt>
                <c:pt idx="17">
                  <c:v>11.8</c:v>
                </c:pt>
                <c:pt idx="18">
                  <c:v>11.51</c:v>
                </c:pt>
                <c:pt idx="19">
                  <c:v>11.719999999999999</c:v>
                </c:pt>
                <c:pt idx="20">
                  <c:v>11.27</c:v>
                </c:pt>
                <c:pt idx="21">
                  <c:v>12.209999999999999</c:v>
                </c:pt>
                <c:pt idx="22">
                  <c:v>12.719999999999999</c:v>
                </c:pt>
                <c:pt idx="23">
                  <c:v>12.38</c:v>
                </c:pt>
                <c:pt idx="24">
                  <c:v>11.69</c:v>
                </c:pt>
                <c:pt idx="25">
                  <c:v>11.28</c:v>
                </c:pt>
                <c:pt idx="26">
                  <c:v>11.639999999999999</c:v>
                </c:pt>
                <c:pt idx="27">
                  <c:v>11.62</c:v>
                </c:pt>
                <c:pt idx="28">
                  <c:v>12.15</c:v>
                </c:pt>
                <c:pt idx="29">
                  <c:v>12.79</c:v>
                </c:pt>
                <c:pt idx="30">
                  <c:v>12.81</c:v>
                </c:pt>
                <c:pt idx="31">
                  <c:v>11.709999999999999</c:v>
                </c:pt>
                <c:pt idx="32">
                  <c:v>11.91</c:v>
                </c:pt>
                <c:pt idx="33">
                  <c:v>11.75</c:v>
                </c:pt>
                <c:pt idx="34">
                  <c:v>12.93</c:v>
                </c:pt>
                <c:pt idx="35">
                  <c:v>12.58</c:v>
                </c:pt>
                <c:pt idx="36">
                  <c:v>11.860000000000023</c:v>
                </c:pt>
                <c:pt idx="37">
                  <c:v>13</c:v>
                </c:pt>
                <c:pt idx="38">
                  <c:v>12.1</c:v>
                </c:pt>
                <c:pt idx="39">
                  <c:v>12.54</c:v>
                </c:pt>
                <c:pt idx="40">
                  <c:v>12.6</c:v>
                </c:pt>
                <c:pt idx="41">
                  <c:v>12.32</c:v>
                </c:pt>
                <c:pt idx="42">
                  <c:v>12.67</c:v>
                </c:pt>
                <c:pt idx="43">
                  <c:v>13.16</c:v>
                </c:pt>
                <c:pt idx="44">
                  <c:v>12.219999999999999</c:v>
                </c:pt>
                <c:pt idx="45">
                  <c:v>12.129999999999999</c:v>
                </c:pt>
                <c:pt idx="46">
                  <c:v>12.93</c:v>
                </c:pt>
                <c:pt idx="47">
                  <c:v>12.209999999999999</c:v>
                </c:pt>
                <c:pt idx="48">
                  <c:v>12.02</c:v>
                </c:pt>
                <c:pt idx="49">
                  <c:v>12.57</c:v>
                </c:pt>
                <c:pt idx="50">
                  <c:v>11.59</c:v>
                </c:pt>
              </c:numCache>
            </c:numRef>
          </c:val>
          <c:smooth val="0"/>
        </c:ser>
        <c:ser>
          <c:idx val="6"/>
          <c:order val="5"/>
          <c:tx>
            <c:strRef>
              <c:f>'Ts les bassins'!$G$1</c:f>
              <c:strCache>
                <c:ptCount val="1"/>
                <c:pt idx="0">
                  <c:v>Lot</c:v>
                </c:pt>
              </c:strCache>
            </c:strRef>
          </c:tx>
          <c:marker>
            <c:symbol val="none"/>
          </c:marker>
          <c:trendline>
            <c:trendlineType val="linear"/>
            <c:dispRSqr val="0"/>
            <c:dispEq val="0"/>
          </c:trendline>
          <c:cat>
            <c:numRef>
              <c:f>'Ts les bassins'!$A$2:$A$52</c:f>
              <c:numCache>
                <c:formatCode>General</c:formatCode>
                <c:ptCount val="51"/>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numCache>
            </c:numRef>
          </c:cat>
          <c:val>
            <c:numRef>
              <c:f>'Ts les bassins'!$G$2:$G$52</c:f>
              <c:numCache>
                <c:formatCode>General</c:formatCode>
                <c:ptCount val="51"/>
                <c:pt idx="0">
                  <c:v>9.3800000000000008</c:v>
                </c:pt>
                <c:pt idx="1">
                  <c:v>10.75</c:v>
                </c:pt>
                <c:pt idx="2">
                  <c:v>9.2199999999999989</c:v>
                </c:pt>
                <c:pt idx="3">
                  <c:v>8.81</c:v>
                </c:pt>
                <c:pt idx="4">
                  <c:v>9.83</c:v>
                </c:pt>
                <c:pt idx="5">
                  <c:v>9.3700000000000028</c:v>
                </c:pt>
                <c:pt idx="6">
                  <c:v>9.8500000000000068</c:v>
                </c:pt>
                <c:pt idx="7">
                  <c:v>9.8800000000000008</c:v>
                </c:pt>
                <c:pt idx="8">
                  <c:v>9.620000000000001</c:v>
                </c:pt>
                <c:pt idx="9">
                  <c:v>9.2100000000000009</c:v>
                </c:pt>
                <c:pt idx="10">
                  <c:v>9.620000000000001</c:v>
                </c:pt>
                <c:pt idx="11">
                  <c:v>9.5</c:v>
                </c:pt>
                <c:pt idx="12">
                  <c:v>9.2299999999999986</c:v>
                </c:pt>
                <c:pt idx="13">
                  <c:v>9.3500000000000068</c:v>
                </c:pt>
                <c:pt idx="14">
                  <c:v>9.4</c:v>
                </c:pt>
                <c:pt idx="15">
                  <c:v>9.49</c:v>
                </c:pt>
                <c:pt idx="16">
                  <c:v>9.83</c:v>
                </c:pt>
                <c:pt idx="17">
                  <c:v>9.629999999999999</c:v>
                </c:pt>
                <c:pt idx="18">
                  <c:v>9.32</c:v>
                </c:pt>
                <c:pt idx="19">
                  <c:v>9.32</c:v>
                </c:pt>
                <c:pt idx="20">
                  <c:v>8.69</c:v>
                </c:pt>
                <c:pt idx="21">
                  <c:v>9.5</c:v>
                </c:pt>
                <c:pt idx="22">
                  <c:v>10.47</c:v>
                </c:pt>
                <c:pt idx="23">
                  <c:v>10.26</c:v>
                </c:pt>
                <c:pt idx="24">
                  <c:v>9.2000000000000011</c:v>
                </c:pt>
                <c:pt idx="25">
                  <c:v>9.4700000000000006</c:v>
                </c:pt>
                <c:pt idx="26">
                  <c:v>9.69</c:v>
                </c:pt>
                <c:pt idx="27">
                  <c:v>9.8600000000000048</c:v>
                </c:pt>
                <c:pt idx="28">
                  <c:v>10.139999999999999</c:v>
                </c:pt>
                <c:pt idx="29">
                  <c:v>11.11</c:v>
                </c:pt>
                <c:pt idx="30">
                  <c:v>10.719999999999999</c:v>
                </c:pt>
                <c:pt idx="31">
                  <c:v>9.7800000000000011</c:v>
                </c:pt>
                <c:pt idx="32">
                  <c:v>9.93</c:v>
                </c:pt>
                <c:pt idx="33">
                  <c:v>9.65</c:v>
                </c:pt>
                <c:pt idx="34">
                  <c:v>10.9</c:v>
                </c:pt>
                <c:pt idx="35">
                  <c:v>10.5</c:v>
                </c:pt>
                <c:pt idx="36">
                  <c:v>9.89</c:v>
                </c:pt>
                <c:pt idx="37">
                  <c:v>11.229999999999999</c:v>
                </c:pt>
                <c:pt idx="38">
                  <c:v>10.130000000000001</c:v>
                </c:pt>
                <c:pt idx="39">
                  <c:v>10.32</c:v>
                </c:pt>
                <c:pt idx="40">
                  <c:v>10.58</c:v>
                </c:pt>
                <c:pt idx="41">
                  <c:v>10.19</c:v>
                </c:pt>
                <c:pt idx="42">
                  <c:v>10.69</c:v>
                </c:pt>
                <c:pt idx="43">
                  <c:v>11.32</c:v>
                </c:pt>
                <c:pt idx="44">
                  <c:v>10.15</c:v>
                </c:pt>
                <c:pt idx="45">
                  <c:v>9.98</c:v>
                </c:pt>
                <c:pt idx="46">
                  <c:v>11.07</c:v>
                </c:pt>
                <c:pt idx="47">
                  <c:v>10.220000000000001</c:v>
                </c:pt>
                <c:pt idx="48">
                  <c:v>10.06</c:v>
                </c:pt>
                <c:pt idx="49">
                  <c:v>10.77</c:v>
                </c:pt>
                <c:pt idx="50">
                  <c:v>9.49</c:v>
                </c:pt>
              </c:numCache>
            </c:numRef>
          </c:val>
          <c:smooth val="0"/>
        </c:ser>
        <c:ser>
          <c:idx val="7"/>
          <c:order val="6"/>
          <c:tx>
            <c:strRef>
              <c:f>'Ts les bassins'!$H$1</c:f>
              <c:strCache>
                <c:ptCount val="1"/>
                <c:pt idx="0">
                  <c:v>Tarn Aveyron</c:v>
                </c:pt>
              </c:strCache>
            </c:strRef>
          </c:tx>
          <c:marker>
            <c:symbol val="none"/>
          </c:marker>
          <c:trendline>
            <c:trendlineType val="linear"/>
            <c:dispRSqr val="0"/>
            <c:dispEq val="0"/>
          </c:trendline>
          <c:cat>
            <c:numRef>
              <c:f>'Ts les bassins'!$A$2:$A$52</c:f>
              <c:numCache>
                <c:formatCode>General</c:formatCode>
                <c:ptCount val="51"/>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numCache>
            </c:numRef>
          </c:cat>
          <c:val>
            <c:numRef>
              <c:f>'Ts les bassins'!$H$2:$H$52</c:f>
              <c:numCache>
                <c:formatCode>General</c:formatCode>
                <c:ptCount val="51"/>
                <c:pt idx="0">
                  <c:v>10.370000000000012</c:v>
                </c:pt>
                <c:pt idx="1">
                  <c:v>11.65</c:v>
                </c:pt>
                <c:pt idx="2">
                  <c:v>10.3</c:v>
                </c:pt>
                <c:pt idx="3">
                  <c:v>9.7399999999999984</c:v>
                </c:pt>
                <c:pt idx="4">
                  <c:v>10.81</c:v>
                </c:pt>
                <c:pt idx="5">
                  <c:v>10.41</c:v>
                </c:pt>
                <c:pt idx="6">
                  <c:v>10.850000000000032</c:v>
                </c:pt>
                <c:pt idx="7">
                  <c:v>10.92</c:v>
                </c:pt>
                <c:pt idx="8">
                  <c:v>10.61</c:v>
                </c:pt>
                <c:pt idx="9">
                  <c:v>10.16</c:v>
                </c:pt>
                <c:pt idx="10">
                  <c:v>10.68</c:v>
                </c:pt>
                <c:pt idx="11">
                  <c:v>10.53</c:v>
                </c:pt>
                <c:pt idx="12">
                  <c:v>10.32</c:v>
                </c:pt>
                <c:pt idx="13">
                  <c:v>10.5</c:v>
                </c:pt>
                <c:pt idx="14">
                  <c:v>10.450000000000012</c:v>
                </c:pt>
                <c:pt idx="15">
                  <c:v>10.6</c:v>
                </c:pt>
                <c:pt idx="16">
                  <c:v>10.89</c:v>
                </c:pt>
                <c:pt idx="17">
                  <c:v>10.639999999999999</c:v>
                </c:pt>
                <c:pt idx="18">
                  <c:v>10.33</c:v>
                </c:pt>
                <c:pt idx="19">
                  <c:v>10.51</c:v>
                </c:pt>
                <c:pt idx="20">
                  <c:v>9.8700000000000028</c:v>
                </c:pt>
                <c:pt idx="21">
                  <c:v>10.739999999999998</c:v>
                </c:pt>
                <c:pt idx="22">
                  <c:v>11.6</c:v>
                </c:pt>
                <c:pt idx="23">
                  <c:v>11.34</c:v>
                </c:pt>
                <c:pt idx="24">
                  <c:v>10.360000000000023</c:v>
                </c:pt>
                <c:pt idx="25">
                  <c:v>10.860000000000023</c:v>
                </c:pt>
                <c:pt idx="26">
                  <c:v>11.03</c:v>
                </c:pt>
                <c:pt idx="27">
                  <c:v>11.06</c:v>
                </c:pt>
                <c:pt idx="28">
                  <c:v>11.229999999999999</c:v>
                </c:pt>
                <c:pt idx="29">
                  <c:v>12.1</c:v>
                </c:pt>
                <c:pt idx="30">
                  <c:v>11.69</c:v>
                </c:pt>
                <c:pt idx="31">
                  <c:v>10.81</c:v>
                </c:pt>
                <c:pt idx="32">
                  <c:v>10.860000000000023</c:v>
                </c:pt>
                <c:pt idx="33">
                  <c:v>10.78</c:v>
                </c:pt>
                <c:pt idx="34">
                  <c:v>11.92</c:v>
                </c:pt>
                <c:pt idx="35">
                  <c:v>11.42</c:v>
                </c:pt>
                <c:pt idx="36">
                  <c:v>10.79</c:v>
                </c:pt>
                <c:pt idx="37">
                  <c:v>12.07</c:v>
                </c:pt>
                <c:pt idx="38">
                  <c:v>11.02</c:v>
                </c:pt>
                <c:pt idx="39">
                  <c:v>11.16</c:v>
                </c:pt>
                <c:pt idx="40">
                  <c:v>11.39</c:v>
                </c:pt>
                <c:pt idx="41">
                  <c:v>11.06</c:v>
                </c:pt>
                <c:pt idx="42">
                  <c:v>11.41</c:v>
                </c:pt>
                <c:pt idx="43">
                  <c:v>12.16</c:v>
                </c:pt>
                <c:pt idx="44">
                  <c:v>10.98</c:v>
                </c:pt>
                <c:pt idx="45">
                  <c:v>10.7</c:v>
                </c:pt>
                <c:pt idx="46">
                  <c:v>11.870000000000012</c:v>
                </c:pt>
                <c:pt idx="47">
                  <c:v>10.950000000000012</c:v>
                </c:pt>
                <c:pt idx="48">
                  <c:v>10.93</c:v>
                </c:pt>
                <c:pt idx="49">
                  <c:v>11.62</c:v>
                </c:pt>
                <c:pt idx="50">
                  <c:v>10.4</c:v>
                </c:pt>
              </c:numCache>
            </c:numRef>
          </c:val>
          <c:smooth val="0"/>
        </c:ser>
        <c:dLbls>
          <c:showLegendKey val="0"/>
          <c:showVal val="0"/>
          <c:showCatName val="0"/>
          <c:showSerName val="0"/>
          <c:showPercent val="0"/>
          <c:showBubbleSize val="0"/>
        </c:dLbls>
        <c:smooth val="0"/>
        <c:axId val="142040168"/>
        <c:axId val="95053888"/>
      </c:lineChart>
      <c:catAx>
        <c:axId val="142040168"/>
        <c:scaling>
          <c:orientation val="minMax"/>
        </c:scaling>
        <c:delete val="0"/>
        <c:axPos val="b"/>
        <c:numFmt formatCode="General" sourceLinked="1"/>
        <c:majorTickMark val="none"/>
        <c:minorTickMark val="none"/>
        <c:tickLblPos val="nextTo"/>
        <c:txPr>
          <a:bodyPr rot="-2700000" vert="horz"/>
          <a:lstStyle/>
          <a:p>
            <a:pPr>
              <a:defRPr sz="700"/>
            </a:pPr>
            <a:endParaRPr lang="fr-FR"/>
          </a:p>
        </c:txPr>
        <c:crossAx val="95053888"/>
        <c:crosses val="autoZero"/>
        <c:auto val="1"/>
        <c:lblAlgn val="ctr"/>
        <c:lblOffset val="100"/>
        <c:noMultiLvlLbl val="0"/>
      </c:catAx>
      <c:valAx>
        <c:axId val="95053888"/>
        <c:scaling>
          <c:orientation val="minMax"/>
          <c:max val="13.5"/>
          <c:min val="8"/>
        </c:scaling>
        <c:delete val="0"/>
        <c:axPos val="l"/>
        <c:majorGridlines/>
        <c:title>
          <c:tx>
            <c:rich>
              <a:bodyPr/>
              <a:lstStyle/>
              <a:p>
                <a:pPr>
                  <a:defRPr/>
                </a:pPr>
                <a:r>
                  <a:rPr lang="fr-FR"/>
                  <a:t>Températures</a:t>
                </a:r>
              </a:p>
            </c:rich>
          </c:tx>
          <c:overlay val="0"/>
        </c:title>
        <c:numFmt formatCode="General" sourceLinked="1"/>
        <c:majorTickMark val="none"/>
        <c:minorTickMark val="none"/>
        <c:tickLblPos val="nextTo"/>
        <c:txPr>
          <a:bodyPr rot="0" vert="horz"/>
          <a:lstStyle/>
          <a:p>
            <a:pPr>
              <a:defRPr sz="800"/>
            </a:pPr>
            <a:endParaRPr lang="fr-FR"/>
          </a:p>
        </c:txPr>
        <c:crossAx val="142040168"/>
        <c:crosses val="autoZero"/>
        <c:crossBetween val="between"/>
      </c:valAx>
    </c:plotArea>
    <c:legend>
      <c:legendPos val="b"/>
      <c:legendEntry>
        <c:idx val="4"/>
        <c:delete val="1"/>
      </c:legendEntry>
      <c:legendEntry>
        <c:idx val="7"/>
        <c:delete val="1"/>
      </c:legendEntry>
      <c:legendEntry>
        <c:idx val="8"/>
        <c:delete val="1"/>
      </c:legendEntry>
      <c:legendEntry>
        <c:idx val="9"/>
        <c:delete val="1"/>
      </c:legendEntry>
      <c:legendEntry>
        <c:idx val="10"/>
        <c:delete val="1"/>
      </c:legendEntry>
      <c:legendEntry>
        <c:idx val="11"/>
        <c:delete val="1"/>
      </c:legendEntry>
      <c:legendEntry>
        <c:idx val="12"/>
        <c:delete val="1"/>
      </c:legendEntry>
      <c:legendEntry>
        <c:idx val="13"/>
        <c:delete val="1"/>
      </c:legendEntry>
      <c:layout>
        <c:manualLayout>
          <c:xMode val="edge"/>
          <c:yMode val="edge"/>
          <c:x val="0.13904922022553001"/>
          <c:y val="0.88403532086178505"/>
          <c:w val="0.86095078688888915"/>
          <c:h val="0.11596477516161599"/>
        </c:manualLayout>
      </c:layout>
      <c:overlay val="0"/>
    </c:legend>
    <c:plotVisOnly val="1"/>
    <c:dispBlanksAs val="gap"/>
    <c:showDLblsOverMax val="0"/>
  </c:chart>
  <c:spPr>
    <a:solidFill>
      <a:schemeClr val="lt1"/>
    </a:solidFill>
    <a:ln w="25400" cap="flat" cmpd="sng" algn="ctr">
      <a:noFill/>
      <a:prstDash val="solid"/>
    </a:ln>
    <a:effectLst/>
  </c:spPr>
  <c:txPr>
    <a:bodyPr/>
    <a:lstStyle/>
    <a:p>
      <a:pPr>
        <a:defRPr>
          <a:solidFill>
            <a:schemeClr val="dk1"/>
          </a:solidFill>
          <a:latin typeface="+mn-lt"/>
          <a:ea typeface="+mn-ea"/>
          <a:cs typeface="+mn-cs"/>
        </a:defRPr>
      </a:pPr>
      <a:endParaRPr lang="fr-FR"/>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7021" cy="497285"/>
          </a:xfrm>
          <a:prstGeom prst="rect">
            <a:avLst/>
          </a:prstGeom>
        </p:spPr>
        <p:txBody>
          <a:bodyPr vert="horz" lIns="92203" tIns="46102" rIns="92203" bIns="46102" rtlCol="0"/>
          <a:lstStyle>
            <a:lvl1pPr algn="l">
              <a:defRPr sz="1300"/>
            </a:lvl1pPr>
          </a:lstStyle>
          <a:p>
            <a:endParaRPr lang="fr-FR"/>
          </a:p>
        </p:txBody>
      </p:sp>
      <p:sp>
        <p:nvSpPr>
          <p:cNvPr id="3" name="Espace réservé de la date 2"/>
          <p:cNvSpPr>
            <a:spLocks noGrp="1"/>
          </p:cNvSpPr>
          <p:nvPr>
            <p:ph type="dt" sz="quarter" idx="1"/>
          </p:nvPr>
        </p:nvSpPr>
        <p:spPr>
          <a:xfrm>
            <a:off x="3853797" y="0"/>
            <a:ext cx="2947021" cy="497285"/>
          </a:xfrm>
          <a:prstGeom prst="rect">
            <a:avLst/>
          </a:prstGeom>
        </p:spPr>
        <p:txBody>
          <a:bodyPr vert="horz" lIns="92203" tIns="46102" rIns="92203" bIns="46102" rtlCol="0"/>
          <a:lstStyle>
            <a:lvl1pPr algn="r">
              <a:defRPr sz="1300"/>
            </a:lvl1pPr>
          </a:lstStyle>
          <a:p>
            <a:fld id="{487131E0-5109-45EE-A479-64B2F251F27B}" type="datetimeFigureOut">
              <a:rPr lang="fr-FR" smtClean="0"/>
              <a:pPr/>
              <a:t>28/02/2019</a:t>
            </a:fld>
            <a:endParaRPr lang="fr-FR"/>
          </a:p>
        </p:txBody>
      </p:sp>
      <p:sp>
        <p:nvSpPr>
          <p:cNvPr id="4" name="Espace réservé du pied de page 3"/>
          <p:cNvSpPr>
            <a:spLocks noGrp="1"/>
          </p:cNvSpPr>
          <p:nvPr>
            <p:ph type="ftr" sz="quarter" idx="2"/>
          </p:nvPr>
        </p:nvSpPr>
        <p:spPr>
          <a:xfrm>
            <a:off x="0" y="9437290"/>
            <a:ext cx="2947021" cy="497285"/>
          </a:xfrm>
          <a:prstGeom prst="rect">
            <a:avLst/>
          </a:prstGeom>
        </p:spPr>
        <p:txBody>
          <a:bodyPr vert="horz" lIns="92203" tIns="46102" rIns="92203" bIns="46102" rtlCol="0" anchor="b"/>
          <a:lstStyle>
            <a:lvl1pPr algn="l">
              <a:defRPr sz="1300"/>
            </a:lvl1pPr>
          </a:lstStyle>
          <a:p>
            <a:endParaRPr lang="fr-FR"/>
          </a:p>
        </p:txBody>
      </p:sp>
      <p:sp>
        <p:nvSpPr>
          <p:cNvPr id="5" name="Espace réservé du numéro de diapositive 4"/>
          <p:cNvSpPr>
            <a:spLocks noGrp="1"/>
          </p:cNvSpPr>
          <p:nvPr>
            <p:ph type="sldNum" sz="quarter" idx="3"/>
          </p:nvPr>
        </p:nvSpPr>
        <p:spPr>
          <a:xfrm>
            <a:off x="3853797" y="9437290"/>
            <a:ext cx="2947021" cy="497285"/>
          </a:xfrm>
          <a:prstGeom prst="rect">
            <a:avLst/>
          </a:prstGeom>
        </p:spPr>
        <p:txBody>
          <a:bodyPr vert="horz" lIns="92203" tIns="46102" rIns="92203" bIns="46102" rtlCol="0" anchor="b"/>
          <a:lstStyle>
            <a:lvl1pPr algn="r">
              <a:defRPr sz="1300"/>
            </a:lvl1pPr>
          </a:lstStyle>
          <a:p>
            <a:fld id="{E9D483BE-592A-4117-A5DF-D15C945B12C7}" type="slidenum">
              <a:rPr lang="fr-FR" smtClean="0"/>
              <a:pPr/>
              <a:t>‹N°›</a:t>
            </a:fld>
            <a:endParaRPr lang="fr-FR"/>
          </a:p>
        </p:txBody>
      </p:sp>
    </p:spTree>
    <p:extLst>
      <p:ext uri="{BB962C8B-B14F-4D97-AF65-F5344CB8AC3E}">
        <p14:creationId xmlns:p14="http://schemas.microsoft.com/office/powerpoint/2010/main" val="14589345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7723" cy="498454"/>
          </a:xfrm>
          <a:prstGeom prst="rect">
            <a:avLst/>
          </a:prstGeom>
        </p:spPr>
        <p:txBody>
          <a:bodyPr vert="horz" lIns="92196" tIns="46099" rIns="92196" bIns="46099" rtlCol="0"/>
          <a:lstStyle>
            <a:lvl1pPr algn="l">
              <a:defRPr sz="1300"/>
            </a:lvl1pPr>
          </a:lstStyle>
          <a:p>
            <a:pPr>
              <a:defRPr/>
            </a:pPr>
            <a:endParaRPr lang="fr-FR"/>
          </a:p>
        </p:txBody>
      </p:sp>
      <p:sp>
        <p:nvSpPr>
          <p:cNvPr id="3" name="Espace réservé de la date 2"/>
          <p:cNvSpPr>
            <a:spLocks noGrp="1"/>
          </p:cNvSpPr>
          <p:nvPr>
            <p:ph type="dt" idx="1"/>
          </p:nvPr>
        </p:nvSpPr>
        <p:spPr>
          <a:xfrm>
            <a:off x="3853141" y="0"/>
            <a:ext cx="2947723" cy="498454"/>
          </a:xfrm>
          <a:prstGeom prst="rect">
            <a:avLst/>
          </a:prstGeom>
        </p:spPr>
        <p:txBody>
          <a:bodyPr vert="horz" lIns="92196" tIns="46099" rIns="92196" bIns="46099" rtlCol="0"/>
          <a:lstStyle>
            <a:lvl1pPr algn="r">
              <a:defRPr sz="1300"/>
            </a:lvl1pPr>
          </a:lstStyle>
          <a:p>
            <a:pPr>
              <a:defRPr/>
            </a:pPr>
            <a:fld id="{D8768099-8E7B-4D67-BB56-7E991EC1A01F}" type="datetimeFigureOut">
              <a:rPr lang="fr-FR"/>
              <a:pPr>
                <a:defRPr/>
              </a:pPr>
              <a:t>28/02/2019</a:t>
            </a:fld>
            <a:endParaRPr lang="fr-FR"/>
          </a:p>
        </p:txBody>
      </p:sp>
      <p:sp>
        <p:nvSpPr>
          <p:cNvPr id="4" name="Espace réservé de l'image des diapositives 3"/>
          <p:cNvSpPr>
            <a:spLocks noGrp="1" noRot="1" noChangeAspect="1"/>
          </p:cNvSpPr>
          <p:nvPr>
            <p:ph type="sldImg" idx="2"/>
          </p:nvPr>
        </p:nvSpPr>
        <p:spPr>
          <a:xfrm>
            <a:off x="1165225" y="1241425"/>
            <a:ext cx="4471988" cy="3354388"/>
          </a:xfrm>
          <a:prstGeom prst="rect">
            <a:avLst/>
          </a:prstGeom>
          <a:noFill/>
          <a:ln w="12700">
            <a:solidFill>
              <a:prstClr val="black"/>
            </a:solidFill>
          </a:ln>
        </p:spPr>
        <p:txBody>
          <a:bodyPr vert="horz" lIns="92196" tIns="46099" rIns="92196" bIns="46099" rtlCol="0" anchor="ctr"/>
          <a:lstStyle/>
          <a:p>
            <a:pPr lvl="0"/>
            <a:endParaRPr lang="fr-FR" noProof="0"/>
          </a:p>
        </p:txBody>
      </p:sp>
      <p:sp>
        <p:nvSpPr>
          <p:cNvPr id="5" name="Espace réservé des commentaires 4"/>
          <p:cNvSpPr>
            <a:spLocks noGrp="1"/>
          </p:cNvSpPr>
          <p:nvPr>
            <p:ph type="body" sz="quarter" idx="3"/>
          </p:nvPr>
        </p:nvSpPr>
        <p:spPr>
          <a:xfrm>
            <a:off x="680244" y="4781015"/>
            <a:ext cx="5441950" cy="3911739"/>
          </a:xfrm>
          <a:prstGeom prst="rect">
            <a:avLst/>
          </a:prstGeom>
        </p:spPr>
        <p:txBody>
          <a:bodyPr vert="horz" lIns="92196" tIns="46099" rIns="92196" bIns="46099"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p:cNvSpPr>
            <a:spLocks noGrp="1"/>
          </p:cNvSpPr>
          <p:nvPr>
            <p:ph type="ftr" sz="quarter" idx="4"/>
          </p:nvPr>
        </p:nvSpPr>
        <p:spPr>
          <a:xfrm>
            <a:off x="0" y="9436124"/>
            <a:ext cx="2947723" cy="498453"/>
          </a:xfrm>
          <a:prstGeom prst="rect">
            <a:avLst/>
          </a:prstGeom>
        </p:spPr>
        <p:txBody>
          <a:bodyPr vert="horz" lIns="92196" tIns="46099" rIns="92196" bIns="46099" rtlCol="0" anchor="b"/>
          <a:lstStyle>
            <a:lvl1pPr algn="l">
              <a:defRPr sz="1300"/>
            </a:lvl1pPr>
          </a:lstStyle>
          <a:p>
            <a:pPr>
              <a:defRPr/>
            </a:pPr>
            <a:endParaRPr lang="fr-FR"/>
          </a:p>
        </p:txBody>
      </p:sp>
      <p:sp>
        <p:nvSpPr>
          <p:cNvPr id="7" name="Espace réservé du numéro de diapositive 6"/>
          <p:cNvSpPr>
            <a:spLocks noGrp="1"/>
          </p:cNvSpPr>
          <p:nvPr>
            <p:ph type="sldNum" sz="quarter" idx="5"/>
          </p:nvPr>
        </p:nvSpPr>
        <p:spPr>
          <a:xfrm>
            <a:off x="3853141" y="9436124"/>
            <a:ext cx="2947723" cy="498453"/>
          </a:xfrm>
          <a:prstGeom prst="rect">
            <a:avLst/>
          </a:prstGeom>
        </p:spPr>
        <p:txBody>
          <a:bodyPr vert="horz" wrap="square" lIns="92196" tIns="46099" rIns="92196" bIns="46099" numCol="1" anchor="b" anchorCtr="0" compatLnSpc="1">
            <a:prstTxWarp prst="textNoShape">
              <a:avLst/>
            </a:prstTxWarp>
          </a:bodyPr>
          <a:lstStyle>
            <a:lvl1pPr algn="r">
              <a:defRPr sz="1300"/>
            </a:lvl1pPr>
          </a:lstStyle>
          <a:p>
            <a:fld id="{8CA6E4DD-2665-4199-9365-FABDF87A5C43}" type="slidenum">
              <a:rPr lang="fr-FR" altLang="fr-FR"/>
              <a:pPr/>
              <a:t>‹N°›</a:t>
            </a:fld>
            <a:endParaRPr lang="fr-FR" altLang="fr-FR"/>
          </a:p>
        </p:txBody>
      </p:sp>
    </p:spTree>
    <p:extLst>
      <p:ext uri="{BB962C8B-B14F-4D97-AF65-F5344CB8AC3E}">
        <p14:creationId xmlns:p14="http://schemas.microsoft.com/office/powerpoint/2010/main" val="36524244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Ce diaporama a servi de support aux présentations faites par Mathilde Chaussecourte</a:t>
            </a:r>
            <a:r>
              <a:rPr lang="fr-FR" baseline="0" dirty="0"/>
              <a:t> (</a:t>
            </a:r>
            <a:r>
              <a:rPr lang="fr-FR" dirty="0"/>
              <a:t>Institution Adour), Pierre Strosser et Maïté Fournier (ACTeon) lors de la réunion publique organisée à Pau le 7 février 2019 dans le cadre</a:t>
            </a:r>
            <a:r>
              <a:rPr lang="fr-FR" baseline="0" dirty="0"/>
              <a:t> de la prospective Adour 2050 portée par l’Institution Adour</a:t>
            </a:r>
            <a:r>
              <a:rPr lang="fr-FR" dirty="0"/>
              <a:t>. </a:t>
            </a:r>
            <a:endParaRPr lang="fr-FR" dirty="0" smtClean="0"/>
          </a:p>
          <a:p>
            <a:r>
              <a:rPr lang="fr-FR" dirty="0" smtClean="0"/>
              <a:t>La présentation</a:t>
            </a:r>
            <a:r>
              <a:rPr lang="fr-FR" baseline="0" dirty="0" smtClean="0"/>
              <a:t> du Plan d’Adaptation au Changement Climatique (PACC) faite par l’agence de l’eau est également intégrée à ce diaporama,</a:t>
            </a:r>
            <a:endParaRPr lang="fr-FR" dirty="0" smtClean="0"/>
          </a:p>
          <a:p>
            <a:r>
              <a:rPr lang="fr-FR" dirty="0" smtClean="0"/>
              <a:t>Au-delà </a:t>
            </a:r>
            <a:r>
              <a:rPr lang="fr-FR" dirty="0"/>
              <a:t>du</a:t>
            </a:r>
            <a:r>
              <a:rPr lang="fr-FR" baseline="0" dirty="0"/>
              <a:t> contenu des diapositives, le diaporama intègre également certains commentaires facilitant sa compréhension par le lecteur n’ayant pas assisté aux interventions orales. Des informations complémentaires sont disponibles dans la synthèse accessible sur le site de l’Institution Adour. </a:t>
            </a:r>
            <a:endParaRPr lang="fr-FR" dirty="0"/>
          </a:p>
          <a:p>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1</a:t>
            </a:fld>
            <a:endParaRPr lang="fr-FR" altLang="fr-FR"/>
          </a:p>
        </p:txBody>
      </p:sp>
    </p:spTree>
    <p:extLst>
      <p:ext uri="{BB962C8B-B14F-4D97-AF65-F5344CB8AC3E}">
        <p14:creationId xmlns:p14="http://schemas.microsoft.com/office/powerpoint/2010/main" val="978140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10</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La</a:t>
            </a:r>
            <a:r>
              <a:rPr lang="fr-FR" baseline="0" dirty="0"/>
              <a:t> réunion publique du 7 février permet de présenter l’ensemble des résultats issus de la Phase 2 de la prospective Adour 2050 (c’est-à-dire les résultats des scénarios alternatifs). </a:t>
            </a:r>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11</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12</a:t>
            </a:fld>
            <a:endParaRPr lang="fr-FR" altLang="fr-FR"/>
          </a:p>
        </p:txBody>
      </p:sp>
    </p:spTree>
    <p:extLst>
      <p:ext uri="{BB962C8B-B14F-4D97-AF65-F5344CB8AC3E}">
        <p14:creationId xmlns:p14="http://schemas.microsoft.com/office/powerpoint/2010/main" val="10874324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defTabSz="922030">
              <a:defRPr/>
            </a:pPr>
            <a:r>
              <a:rPr lang="fr-FR" b="0" dirty="0"/>
              <a:t>Le</a:t>
            </a:r>
            <a:r>
              <a:rPr lang="fr-FR" b="0" baseline="0" dirty="0"/>
              <a:t> sc</a:t>
            </a:r>
            <a:r>
              <a:rPr lang="fr-FR" b="0" dirty="0"/>
              <a:t>énario tendanciel est celui où les dynamiques</a:t>
            </a:r>
            <a:r>
              <a:rPr lang="fr-FR" b="0" baseline="0" dirty="0"/>
              <a:t> du passé se prolongent dans l’avenir, sans changement majeur mais en restant compatible avec le scénario climatique. Ce scénario de faible changement n’est donc pas le plus probable, car en plus de trente ans les choses changent. Ce scénario doit être perçu comme une référence puisque les dynamiques socio-économiques qui le </a:t>
            </a:r>
            <a:r>
              <a:rPr lang="fr-FR" b="0" baseline="0" dirty="0" smtClean="0"/>
              <a:t>portent </a:t>
            </a:r>
            <a:r>
              <a:rPr lang="fr-FR" b="0" baseline="0" dirty="0"/>
              <a:t>sont connues et font déjà partie de l’histoire. C’est un scénario de continuité, où finalement personne ne fait rien de </a:t>
            </a:r>
            <a:r>
              <a:rPr lang="fr-FR" b="0" baseline="0" dirty="0" smtClean="0"/>
              <a:t>nouveau.</a:t>
            </a:r>
            <a:endParaRPr lang="fr-FR" b="0"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13</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389859" y="4781015"/>
            <a:ext cx="6022721" cy="3911739"/>
          </a:xfrm>
        </p:spPr>
        <p:txBody>
          <a:bodyPr/>
          <a:lstStyle/>
          <a:p>
            <a:r>
              <a:rPr lang="fr-FR" sz="1100" dirty="0"/>
              <a:t>Dans ce scénario la croissance démographique sur le bassin de l’Adour et les côtiers basques est tendanciellement de 0,5% par an (source INSEE). </a:t>
            </a:r>
            <a:endParaRPr lang="fr-FR" sz="1100" dirty="0" smtClean="0"/>
          </a:p>
          <a:p>
            <a:r>
              <a:rPr lang="fr-FR" sz="1100" dirty="0" smtClean="0"/>
              <a:t>Les prélèvement </a:t>
            </a:r>
            <a:r>
              <a:rPr lang="fr-FR" sz="1100" dirty="0"/>
              <a:t>pour l’eau potable baissent (tendanciel sur le passé du bassin 2%/an) grâce à l’équipement des ménages et des collectivités en technologies de consommation d’eau plus sobres </a:t>
            </a:r>
            <a:r>
              <a:rPr lang="fr-FR" sz="1100" dirty="0" smtClean="0"/>
              <a:t>(douches</a:t>
            </a:r>
            <a:r>
              <a:rPr lang="fr-FR" sz="1100" dirty="0"/>
              <a:t>, </a:t>
            </a:r>
            <a:r>
              <a:rPr lang="fr-FR" sz="1100" dirty="0" smtClean="0"/>
              <a:t>toilettes </a:t>
            </a:r>
            <a:r>
              <a:rPr lang="fr-FR" sz="1100" dirty="0"/>
              <a:t>et récupération de l’eau de pluie pour les </a:t>
            </a:r>
            <a:r>
              <a:rPr lang="fr-FR" sz="1100" dirty="0" smtClean="0"/>
              <a:t>plantes) </a:t>
            </a:r>
            <a:r>
              <a:rPr lang="fr-FR" sz="1100" dirty="0"/>
              <a:t>et </a:t>
            </a:r>
            <a:r>
              <a:rPr lang="fr-FR" sz="1100" b="1" dirty="0"/>
              <a:t>surtout</a:t>
            </a:r>
            <a:r>
              <a:rPr lang="fr-FR" sz="1100" dirty="0"/>
              <a:t> grâce à la réduction des fuites sur le réseau d’eau potable. Les prélèvements pour l’eau potable passent de 100 </a:t>
            </a:r>
            <a:r>
              <a:rPr lang="fr-FR" sz="1100" dirty="0" smtClean="0"/>
              <a:t>m</a:t>
            </a:r>
            <a:r>
              <a:rPr lang="fr-FR" sz="1100" baseline="30000" dirty="0" smtClean="0"/>
              <a:t>3</a:t>
            </a:r>
            <a:r>
              <a:rPr lang="fr-FR" sz="1100" dirty="0" smtClean="0"/>
              <a:t>/an </a:t>
            </a:r>
            <a:r>
              <a:rPr lang="fr-FR" sz="1100" dirty="0"/>
              <a:t>et par habitant à 65 </a:t>
            </a:r>
            <a:r>
              <a:rPr lang="fr-FR" sz="1100" dirty="0" smtClean="0"/>
              <a:t>m</a:t>
            </a:r>
            <a:r>
              <a:rPr lang="fr-FR" sz="1100" baseline="30000" dirty="0" smtClean="0"/>
              <a:t>3</a:t>
            </a:r>
            <a:r>
              <a:rPr lang="fr-FR" sz="1100" dirty="0" smtClean="0"/>
              <a:t>/an </a:t>
            </a:r>
            <a:r>
              <a:rPr lang="fr-FR" sz="1100" dirty="0"/>
              <a:t>et par habitant. Le niveau de prélèvement pour l’eau potable à 65 </a:t>
            </a:r>
            <a:r>
              <a:rPr lang="fr-FR" sz="1100" dirty="0" smtClean="0"/>
              <a:t>m</a:t>
            </a:r>
            <a:r>
              <a:rPr lang="fr-FR" sz="1100" baseline="30000" dirty="0" smtClean="0"/>
              <a:t>3</a:t>
            </a:r>
            <a:r>
              <a:rPr lang="fr-FR" sz="1100" dirty="0" smtClean="0"/>
              <a:t>/an </a:t>
            </a:r>
            <a:r>
              <a:rPr lang="fr-FR" sz="1100" dirty="0"/>
              <a:t>et par habitant est une réalité aujourd’hui dans des bassins du nord de la France. </a:t>
            </a:r>
            <a:r>
              <a:rPr lang="fr-FR" sz="1100" dirty="0" smtClean="0"/>
              <a:t> </a:t>
            </a:r>
            <a:endParaRPr lang="fr-FR" sz="1100" dirty="0"/>
          </a:p>
          <a:p>
            <a:endParaRPr lang="fr-FR" sz="1100" dirty="0"/>
          </a:p>
          <a:p>
            <a:r>
              <a:rPr lang="fr-FR" sz="1100" dirty="0"/>
              <a:t>Comme prévu dans les Schémas de cohérence territoriaux (</a:t>
            </a:r>
            <a:r>
              <a:rPr lang="fr-FR" sz="1100" dirty="0" err="1"/>
              <a:t>ScoT</a:t>
            </a:r>
            <a:r>
              <a:rPr lang="fr-FR" sz="1100" dirty="0"/>
              <a:t>) du territoire, les villes se densifient et urbanisent les « </a:t>
            </a:r>
            <a:r>
              <a:rPr lang="fr-FR" sz="1100" dirty="0" smtClean="0"/>
              <a:t>dents </a:t>
            </a:r>
            <a:r>
              <a:rPr lang="fr-FR" sz="1100" dirty="0"/>
              <a:t>creuses » de leurs couronnes périurbaines maîtrisant ainsi l’étalement urbain. Mais cette densification imperméabilise les zones urbaines qui se doivent alors de canaliser les eaux pluviales en cas de fortes précipitations. La climatisation domestique se développe accentuant l’effet d’îlot de chaleur en ville l’été. </a:t>
            </a:r>
          </a:p>
          <a:p>
            <a:endParaRPr lang="fr-FR" sz="1100" dirty="0"/>
          </a:p>
          <a:p>
            <a:r>
              <a:rPr lang="fr-FR" sz="1100" dirty="0"/>
              <a:t>En tenant compte de l’accroissement de population, les prélèvements en eau pour l’eau potable des ménages et collectivités baisse de 24% par rapport à </a:t>
            </a:r>
            <a:r>
              <a:rPr lang="fr-FR" sz="1100" dirty="0" smtClean="0"/>
              <a:t>aujourd’hui. </a:t>
            </a:r>
            <a:endParaRPr lang="fr-FR" sz="1100" dirty="0"/>
          </a:p>
          <a:p>
            <a:endParaRPr lang="fr-FR" sz="1100" dirty="0"/>
          </a:p>
          <a:p>
            <a:r>
              <a:rPr lang="fr-FR" sz="1100" dirty="0"/>
              <a:t>A noter que l’indicateur « prélèvements en eau » estimé ici intègre l’ensemble des prélèvements en eau potable des collectivités (y compris pour la protection contre les incendies, l’arrosage des </a:t>
            </a:r>
            <a:r>
              <a:rPr lang="fr-FR" sz="1100" dirty="0" smtClean="0"/>
              <a:t>espaces </a:t>
            </a:r>
            <a:r>
              <a:rPr lang="fr-FR" sz="1100" dirty="0"/>
              <a:t>verts, etc.). La réduction de 35% de cet indicateur (de 100 </a:t>
            </a:r>
            <a:r>
              <a:rPr lang="fr-FR" sz="1100" dirty="0" smtClean="0"/>
              <a:t>m</a:t>
            </a:r>
            <a:r>
              <a:rPr lang="fr-FR" sz="1100" baseline="30000" dirty="0" smtClean="0"/>
              <a:t>3</a:t>
            </a:r>
            <a:r>
              <a:rPr lang="fr-FR" sz="1100" dirty="0" smtClean="0"/>
              <a:t>/an </a:t>
            </a:r>
            <a:r>
              <a:rPr lang="fr-FR" sz="1100" dirty="0"/>
              <a:t>à 65 </a:t>
            </a:r>
            <a:r>
              <a:rPr lang="fr-FR" sz="1100" dirty="0" smtClean="0"/>
              <a:t>m</a:t>
            </a:r>
            <a:r>
              <a:rPr lang="fr-FR" sz="1100" baseline="30000" dirty="0" smtClean="0"/>
              <a:t>3</a:t>
            </a:r>
            <a:r>
              <a:rPr lang="fr-FR" sz="1100" dirty="0" smtClean="0"/>
              <a:t>/an</a:t>
            </a:r>
            <a:r>
              <a:rPr lang="fr-FR" sz="1100" dirty="0"/>
              <a:t>) semble significative pour certains, mais en même temps réalisable au regard d’améliorations possibles dans la performance des réseaux de distribution d’eau potable dans les zones rurales en particulier. </a:t>
            </a:r>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14</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Ce qui génère l’impact : augmentation demande en eau agricole +7% (hausse de l’ETP), chute</a:t>
            </a:r>
            <a:r>
              <a:rPr lang="fr-FR" baseline="0" dirty="0"/>
              <a:t> de la disponibilité en période d’étiage, pas de coordination supplémentaire (entre usagers, entre stockages)</a:t>
            </a:r>
            <a:endParaRPr lang="fr-FR" dirty="0"/>
          </a:p>
          <a:p>
            <a:endParaRPr lang="fr-FR" dirty="0"/>
          </a:p>
          <a:p>
            <a:r>
              <a:rPr lang="fr-FR" dirty="0"/>
              <a:t>Le croisement entre la situation actuelle de gestion quantitative (de nombreux</a:t>
            </a:r>
            <a:r>
              <a:rPr lang="fr-FR" baseline="0" dirty="0"/>
              <a:t> sous-bassins qui connaissent déjà des restrictions des prélèvements en eau), des évolutions attendues des usagers de l’eau et de leur demande, et le changement climatique souligne l’aggravation des enjeux de gestion quantitative à l’horizon 2050. Les </a:t>
            </a:r>
            <a:r>
              <a:rPr lang="fr-FR" baseline="0" dirty="0" smtClean="0"/>
              <a:t>sous-bassins </a:t>
            </a:r>
            <a:r>
              <a:rPr lang="fr-FR" baseline="0" dirty="0"/>
              <a:t>les plus menacés sont ceux de la plaine centrale de l’Adour, des sous-bassins où les prélèvements agricoles sont très importants et qui connaissent déjà des problèmes aujourd’hui. </a:t>
            </a:r>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15</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La</a:t>
            </a:r>
            <a:r>
              <a:rPr lang="fr-FR" baseline="0" dirty="0"/>
              <a:t> réduction localisée de rejets polluants à l’horizon 2050 ne permet pas de résoudre les problèmes de gestion qualitative, aggravées sur certains bassins par une réduction des débits des rivières en période d’étiage (donc dilution moins forte des rejets polluants). Des efforts faits dans l’industrie mais faible marge de manœuvre. Une mise aux normes progressive des assainissements collectifs et individuels, mais pas assez rapide. Une agriculture qui demeure conventionnelle. Le rôle de la température (+ écoulements lents) dans le développement de phénomènes d’eutrophisation.</a:t>
            </a:r>
          </a:p>
          <a:p>
            <a:endParaRPr lang="fr-FR" baseline="0" dirty="0"/>
          </a:p>
          <a:p>
            <a:r>
              <a:rPr lang="fr-FR" dirty="0"/>
              <a:t>L’augmentation globale de</a:t>
            </a:r>
            <a:r>
              <a:rPr lang="fr-FR" baseline="0" dirty="0"/>
              <a:t> l’intensité des pluies, et l’imperméabilisation croissante, poseront également des problèmes de pollution des cours d’eau lors d’évènements pluvieux intenses (conduisant à des débordements des stations </a:t>
            </a:r>
            <a:r>
              <a:rPr lang="fr-FR" baseline="0" dirty="0" smtClean="0"/>
              <a:t>d’épuration notamment, et à un lessivage des sols). </a:t>
            </a:r>
            <a:r>
              <a:rPr lang="fr-FR" baseline="0" dirty="0"/>
              <a:t>Une logique curative plutôt que préventive.</a:t>
            </a:r>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16</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a:t>
            </a:r>
            <a:r>
              <a:rPr lang="fr-FR" dirty="0" err="1"/>
              <a:t>hydromorphologie</a:t>
            </a:r>
            <a:r>
              <a:rPr lang="fr-FR" dirty="0"/>
              <a:t> des milieux aquatiques du territoire, présentée dans la carte ci-dessus, est affectée par du stockage, la dérivation d’une partie du débit des cours d’eau et la gestion des ouvrages hydroélectrique (éclusée en particulier). Des</a:t>
            </a:r>
            <a:r>
              <a:rPr lang="fr-FR" baseline="0" dirty="0"/>
              <a:t> efforts sont déjà faits par certains acteurs du territoire (par exemple, mise en place de passes à poisson, adaptation de la gestion des débits…). Mais ces efforts (couteux pour certains) ne seront pas suffisants à l’horizon 2050 pour assurer une amélioration significative de l’hydromorphologie du bassin. On reste sur du saupoudrage. Les atteintes aux milieux (via aménagements d’infrastructures urbaines, routières, …) se poursuivent.</a:t>
            </a:r>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17</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Même si les crues décennales sont peu affectées par le changement climatique, le territoire</a:t>
            </a:r>
            <a:r>
              <a:rPr lang="fr-FR" baseline="0" dirty="0"/>
              <a:t> connaitra une augmentation de sa population et des activités socio-économiques associés à l’horizon 2050. Ainsi, le territoire sera plus vulnérable au risque inondation pour des crues d’intensité identique, les populations et biens potentiellement affectés ayant une valeur plus importante à l’horizon 2050. Manque de coordination entre les gestionnaires de bassins versants pour une vraie démarche de prévention des inondations. Manque de solidarité financière amont-aval pour que les territoires vulnérables disposent des moyens suffisants pour prévenir ou se protéger des inondations.</a:t>
            </a:r>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18</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Le croisement entre</a:t>
            </a:r>
            <a:r>
              <a:rPr lang="fr-FR" baseline="0" dirty="0"/>
              <a:t> la disponibilité des ressources en eau (de surface), impactée en particulier en période d’étiage par le changement climatique, et l’évolution des demandes en eau potentielles des usages, conduirait à des contrastes </a:t>
            </a:r>
            <a:r>
              <a:rPr lang="fr-FR" baseline="0" dirty="0" smtClean="0"/>
              <a:t>amplifiés </a:t>
            </a:r>
            <a:r>
              <a:rPr lang="fr-FR" baseline="0" dirty="0"/>
              <a:t>dans les déséquilibres offre-demande à l’horizon 2050, et à une croissance dans les conflits d’usage autour du partage de la ressource en eau (en période d’étiage en particulier).</a:t>
            </a:r>
          </a:p>
          <a:p>
            <a:endParaRPr lang="fr-FR" baseline="0" dirty="0"/>
          </a:p>
          <a:p>
            <a:r>
              <a:rPr lang="fr-FR" baseline="0" dirty="0"/>
              <a:t>La conjonction entre augmentation de température/pics de chaleur, épisodes orageux/intensité plus forte des pluies et imperméabilisation…. conduirait à une aggravation possible des problèmes de qualité des eaux de baignade nécessitant une vigilance accrue. </a:t>
            </a:r>
          </a:p>
          <a:p>
            <a:endParaRPr lang="fr-FR" baseline="0" dirty="0"/>
          </a:p>
          <a:p>
            <a:r>
              <a:rPr lang="fr-FR" baseline="0" dirty="0"/>
              <a:t>Enfin, le développement attendu du territoire conduirait également à des conflits autour de l’utilisation de l’espace agricole, qui au-delà de sa fonction première de production devrait assurer simultanément des fonctions de renaturation, de prévention contre les inondations, d’espaces d’application de mesures compensatoires en lien avec les projets d’infrastructures et de développement du territoire… </a:t>
            </a:r>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19</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2</a:t>
            </a:fld>
            <a:endParaRPr lang="fr-FR" altLang="fr-FR"/>
          </a:p>
        </p:txBody>
      </p:sp>
    </p:spTree>
    <p:extLst>
      <p:ext uri="{BB962C8B-B14F-4D97-AF65-F5344CB8AC3E}">
        <p14:creationId xmlns:p14="http://schemas.microsoft.com/office/powerpoint/2010/main" val="10874324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b="0"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20</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21</a:t>
            </a:fld>
            <a:endParaRPr lang="fr-FR" altLang="fr-FR"/>
          </a:p>
        </p:txBody>
      </p:sp>
    </p:spTree>
    <p:extLst>
      <p:ext uri="{BB962C8B-B14F-4D97-AF65-F5344CB8AC3E}">
        <p14:creationId xmlns:p14="http://schemas.microsoft.com/office/powerpoint/2010/main" val="10874324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22</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242963" y="4781015"/>
            <a:ext cx="6243064" cy="3911739"/>
          </a:xfrm>
        </p:spPr>
        <p:txBody>
          <a:bodyPr/>
          <a:lstStyle/>
          <a:p>
            <a:r>
              <a:rPr lang="fr-FR" sz="1000" dirty="0"/>
              <a:t>Au total, 10 critères ont été choisis pour expliciter ce que pourraient être les impacts potentiels de chaque </a:t>
            </a:r>
            <a:r>
              <a:rPr lang="fr-FR" sz="1000" dirty="0" smtClean="0"/>
              <a:t>scénario, tels </a:t>
            </a:r>
            <a:r>
              <a:rPr lang="fr-FR" sz="1000" dirty="0"/>
              <a:t>qu’illustrés dans le diagramme </a:t>
            </a:r>
            <a:r>
              <a:rPr lang="fr-FR" sz="1000" dirty="0" smtClean="0"/>
              <a:t>ci-dessus.</a:t>
            </a:r>
            <a:endParaRPr lang="fr-FR" sz="1000" dirty="0"/>
          </a:p>
          <a:p>
            <a:endParaRPr lang="fr-FR" sz="1000" dirty="0"/>
          </a:p>
          <a:p>
            <a:r>
              <a:rPr lang="fr-FR" sz="1000" dirty="0"/>
              <a:t>Dans la continuité des travaux menés en phase 1 de l’étude pour évaluer l’impact du scénario </a:t>
            </a:r>
            <a:r>
              <a:rPr lang="fr-FR" sz="1000" dirty="0" smtClean="0"/>
              <a:t>tendanciel, 4 </a:t>
            </a:r>
            <a:r>
              <a:rPr lang="fr-FR" sz="1000" dirty="0"/>
              <a:t>critères permettant d’expliciter </a:t>
            </a:r>
            <a:r>
              <a:rPr lang="fr-FR" sz="1000" b="1" dirty="0"/>
              <a:t>les impacts potentiels sur la ressource en eau et les milieux </a:t>
            </a:r>
            <a:r>
              <a:rPr lang="fr-FR" sz="1000" b="1" dirty="0" smtClean="0"/>
              <a:t>aquatiques </a:t>
            </a:r>
            <a:r>
              <a:rPr lang="fr-FR" sz="1000" dirty="0" smtClean="0"/>
              <a:t>: </a:t>
            </a:r>
            <a:r>
              <a:rPr lang="fr-FR" sz="1000" dirty="0"/>
              <a:t>(1) le risque de </a:t>
            </a:r>
            <a:r>
              <a:rPr lang="fr-FR" sz="1000" b="1" dirty="0"/>
              <a:t>non-respect du DOE actuel (aspect quantitatif) </a:t>
            </a:r>
            <a:r>
              <a:rPr lang="fr-FR" sz="1000" b="0" dirty="0"/>
              <a:t>; (2)</a:t>
            </a:r>
            <a:r>
              <a:rPr lang="fr-FR" sz="1000" b="1" dirty="0"/>
              <a:t> la qualité </a:t>
            </a:r>
            <a:r>
              <a:rPr lang="fr-FR" sz="1000" b="1" dirty="0" smtClean="0"/>
              <a:t>biochimique </a:t>
            </a:r>
            <a:r>
              <a:rPr lang="fr-FR" sz="1000" dirty="0" smtClean="0"/>
              <a:t>des </a:t>
            </a:r>
            <a:r>
              <a:rPr lang="fr-FR" sz="1000" dirty="0"/>
              <a:t>cours d’eau ; (3) l’</a:t>
            </a:r>
            <a:r>
              <a:rPr lang="fr-FR" sz="1000" b="1" dirty="0"/>
              <a:t>état écologique des milieux aquatiques </a:t>
            </a:r>
            <a:r>
              <a:rPr lang="fr-FR" sz="1000" b="0" dirty="0"/>
              <a:t>; ainsi que (4)</a:t>
            </a:r>
            <a:r>
              <a:rPr lang="fr-FR" sz="1000" b="1" dirty="0"/>
              <a:t> le risque inondation </a:t>
            </a:r>
            <a:r>
              <a:rPr lang="fr-FR" sz="1000" b="0" dirty="0"/>
              <a:t>lié </a:t>
            </a:r>
            <a:r>
              <a:rPr lang="fr-FR" sz="1000" b="0" dirty="0" smtClean="0"/>
              <a:t>aux </a:t>
            </a:r>
            <a:r>
              <a:rPr lang="fr-FR" sz="1000" dirty="0" smtClean="0"/>
              <a:t>crues </a:t>
            </a:r>
            <a:r>
              <a:rPr lang="fr-FR" sz="1000" dirty="0"/>
              <a:t>décennales ;</a:t>
            </a:r>
          </a:p>
          <a:p>
            <a:endParaRPr lang="fr-FR" sz="1000" dirty="0"/>
          </a:p>
          <a:p>
            <a:r>
              <a:rPr lang="fr-FR" sz="1000" dirty="0"/>
              <a:t>6 critères appréhendant différents </a:t>
            </a:r>
            <a:r>
              <a:rPr lang="fr-FR" sz="1000" b="1" dirty="0"/>
              <a:t>impacts socio-économiques </a:t>
            </a:r>
            <a:r>
              <a:rPr lang="fr-FR" sz="1000" b="0" dirty="0"/>
              <a:t>en particulier : (1) </a:t>
            </a:r>
            <a:r>
              <a:rPr lang="fr-FR" sz="1000" b="1" dirty="0"/>
              <a:t>le niveau d’effort </a:t>
            </a:r>
            <a:r>
              <a:rPr lang="fr-FR" sz="1000" b="0" dirty="0" smtClean="0"/>
              <a:t>dans</a:t>
            </a:r>
            <a:r>
              <a:rPr lang="fr-FR" sz="1000" b="1" dirty="0" smtClean="0"/>
              <a:t> </a:t>
            </a:r>
            <a:r>
              <a:rPr lang="fr-FR" sz="1000" dirty="0" smtClean="0"/>
              <a:t>la </a:t>
            </a:r>
            <a:r>
              <a:rPr lang="fr-FR" sz="1000" dirty="0"/>
              <a:t>gestion de l’eau (petit cycle et grand cycle de l’eau, en prenant en compte les contributions </a:t>
            </a:r>
            <a:r>
              <a:rPr lang="fr-FR" sz="1000" dirty="0" smtClean="0"/>
              <a:t>financières potentielles </a:t>
            </a:r>
            <a:r>
              <a:rPr lang="fr-FR" sz="1000" dirty="0"/>
              <a:t>des usagers et les subventions disponibles) à la charge des </a:t>
            </a:r>
            <a:r>
              <a:rPr lang="fr-FR" sz="1000" b="1" dirty="0"/>
              <a:t>collectivités locales ; </a:t>
            </a:r>
            <a:r>
              <a:rPr lang="fr-FR" sz="1000" b="0" dirty="0"/>
              <a:t>(2) </a:t>
            </a:r>
            <a:r>
              <a:rPr lang="fr-FR" sz="1000" b="1" dirty="0" smtClean="0"/>
              <a:t>l’impact potentiel </a:t>
            </a:r>
            <a:r>
              <a:rPr lang="fr-FR" sz="1000" b="1" dirty="0"/>
              <a:t>sur l’emploi </a:t>
            </a:r>
            <a:r>
              <a:rPr lang="fr-FR" sz="1000" dirty="0"/>
              <a:t>du territoire (en distinguant agriculture, industrie agroalimentaire, tourisme et </a:t>
            </a:r>
            <a:r>
              <a:rPr lang="fr-FR" sz="1000" dirty="0" smtClean="0"/>
              <a:t>sylviculture et </a:t>
            </a:r>
            <a:r>
              <a:rPr lang="fr-FR" sz="1000" dirty="0"/>
              <a:t>activités associées </a:t>
            </a:r>
            <a:r>
              <a:rPr lang="fr-FR" sz="1000" b="0" dirty="0"/>
              <a:t>– l’emploi des autres secteurs étant jugé stable d’un scénario à l’autre) ; (3) </a:t>
            </a:r>
            <a:r>
              <a:rPr lang="fr-FR" sz="1000" b="1" dirty="0"/>
              <a:t>le </a:t>
            </a:r>
            <a:r>
              <a:rPr lang="fr-FR" sz="1000" b="1" dirty="0" smtClean="0"/>
              <a:t>dynamisme socio-économique </a:t>
            </a:r>
            <a:r>
              <a:rPr lang="fr-FR" sz="1000" b="1" dirty="0"/>
              <a:t>du territoire </a:t>
            </a:r>
            <a:r>
              <a:rPr lang="fr-FR" sz="1000" b="0" dirty="0"/>
              <a:t>(capacité à créer de la valeur et à la conserver sur le territoire) ; (4)</a:t>
            </a:r>
            <a:r>
              <a:rPr lang="fr-FR" sz="1000" b="1" dirty="0"/>
              <a:t> la </a:t>
            </a:r>
            <a:r>
              <a:rPr lang="fr-FR" sz="1000" b="1" dirty="0" smtClean="0"/>
              <a:t>charge financière </a:t>
            </a:r>
            <a:r>
              <a:rPr lang="fr-FR" sz="1000" b="1" dirty="0"/>
              <a:t>pour les ménages </a:t>
            </a:r>
            <a:r>
              <a:rPr lang="fr-FR" sz="1000" b="0" dirty="0"/>
              <a:t>(facture d’eau, taxes complémentaires, coûts directs de mesures telle </a:t>
            </a:r>
            <a:r>
              <a:rPr lang="fr-FR" sz="1000" b="0" dirty="0" smtClean="0"/>
              <a:t>la </a:t>
            </a:r>
            <a:r>
              <a:rPr lang="fr-FR" sz="1000" dirty="0" smtClean="0"/>
              <a:t>mise </a:t>
            </a:r>
            <a:r>
              <a:rPr lang="fr-FR" sz="1000" dirty="0"/>
              <a:t>en place de systèmes de récupération de l’eau de pluie) ; (5) le risque potentiel de </a:t>
            </a:r>
            <a:r>
              <a:rPr lang="fr-FR" sz="1000" b="1" dirty="0"/>
              <a:t>conflits </a:t>
            </a:r>
            <a:r>
              <a:rPr lang="fr-FR" sz="1000" b="1" dirty="0" smtClean="0"/>
              <a:t>d’usages </a:t>
            </a:r>
            <a:r>
              <a:rPr lang="fr-FR" sz="1000" dirty="0" smtClean="0"/>
              <a:t>(entre </a:t>
            </a:r>
            <a:r>
              <a:rPr lang="fr-FR" sz="1000" dirty="0"/>
              <a:t>usagers, entre sous-bassins ou en lien avec la dégradation de la qualité de l’eau, prenant en </a:t>
            </a:r>
            <a:r>
              <a:rPr lang="fr-FR" sz="1000" dirty="0" smtClean="0"/>
              <a:t>compte la </a:t>
            </a:r>
            <a:r>
              <a:rPr lang="fr-FR" sz="1000" dirty="0"/>
              <a:t>capacité à anticiper, gérer et régler les conflits par la gouvernance mise en place ou le rôle de l’État) ; et (</a:t>
            </a:r>
            <a:r>
              <a:rPr lang="fr-FR" sz="1000" dirty="0" smtClean="0"/>
              <a:t>6) le </a:t>
            </a:r>
            <a:r>
              <a:rPr lang="fr-FR" sz="1000" dirty="0"/>
              <a:t>risque potentiel pour la </a:t>
            </a:r>
            <a:r>
              <a:rPr lang="fr-FR" sz="1000" b="1" dirty="0"/>
              <a:t>santé </a:t>
            </a:r>
            <a:r>
              <a:rPr lang="fr-FR" sz="1000" b="0" dirty="0"/>
              <a:t>(en lien avec les usages de l’eau, phénomènes d’îlot de chaleur en </a:t>
            </a:r>
            <a:r>
              <a:rPr lang="fr-FR" sz="1000" b="0" dirty="0" smtClean="0"/>
              <a:t>milieu </a:t>
            </a:r>
            <a:r>
              <a:rPr lang="fr-FR" sz="1000" dirty="0" smtClean="0"/>
              <a:t>urbain </a:t>
            </a:r>
            <a:r>
              <a:rPr lang="fr-FR" sz="1000" dirty="0"/>
              <a:t>ou risques de développement d’espèces invasives ou de maladies en lien avec l’importance </a:t>
            </a:r>
            <a:r>
              <a:rPr lang="fr-FR" sz="1000" dirty="0" smtClean="0"/>
              <a:t>d’eaux stagnantes </a:t>
            </a:r>
            <a:r>
              <a:rPr lang="fr-FR" sz="1000" dirty="0"/>
              <a:t>vecteurs de maladie).</a:t>
            </a:r>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23</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Chaque scénario</a:t>
            </a:r>
            <a:r>
              <a:rPr lang="fr-FR" baseline="0" dirty="0" smtClean="0"/>
              <a:t> est plus précisément décrit dans le rapport scientifique de phase 2, disponible sur le site internet de l’Institution Adour.</a:t>
            </a:r>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24</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25</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26</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316411" y="4781015"/>
            <a:ext cx="6243064" cy="3911739"/>
          </a:xfrm>
        </p:spPr>
        <p:txBody>
          <a:bodyPr/>
          <a:lstStyle/>
          <a:p>
            <a:r>
              <a:rPr lang="fr-FR" sz="1000" dirty="0"/>
              <a:t>À l’exception du critère quantitatif, </a:t>
            </a:r>
            <a:r>
              <a:rPr lang="fr-FR" sz="1000" dirty="0" smtClean="0"/>
              <a:t>dont l’évolution demeure négative quelque soit le scénario, </a:t>
            </a:r>
            <a:r>
              <a:rPr lang="fr-FR" sz="1000" dirty="0"/>
              <a:t>les </a:t>
            </a:r>
            <a:r>
              <a:rPr lang="fr-FR" sz="1000" b="1" dirty="0"/>
              <a:t>critères </a:t>
            </a:r>
            <a:r>
              <a:rPr lang="fr-FR" sz="1000" b="1" dirty="0" smtClean="0"/>
              <a:t>qualitatifs, d’état </a:t>
            </a:r>
            <a:r>
              <a:rPr lang="fr-FR" sz="1000" b="1" dirty="0"/>
              <a:t>des milieux et de risque inondation lié aux crues décennales sont améliorés pour 4 </a:t>
            </a:r>
            <a:r>
              <a:rPr lang="fr-FR" sz="1000" b="1" dirty="0" smtClean="0"/>
              <a:t>scénarios </a:t>
            </a:r>
            <a:r>
              <a:rPr lang="fr-FR" sz="1000" dirty="0" smtClean="0"/>
              <a:t>sur </a:t>
            </a:r>
            <a:r>
              <a:rPr lang="fr-FR" sz="1000" dirty="0"/>
              <a:t>les 7 scénarios élaborés, dans des proportions toutefois très différentes.</a:t>
            </a:r>
          </a:p>
          <a:p>
            <a:endParaRPr lang="fr-FR" sz="1000" dirty="0"/>
          </a:p>
          <a:p>
            <a:r>
              <a:rPr lang="fr-FR" sz="1000" dirty="0"/>
              <a:t>Le scénario « </a:t>
            </a:r>
            <a:r>
              <a:rPr lang="fr-FR" sz="1000" b="1" dirty="0"/>
              <a:t>développement économique coûte que coûte » est le plus dommageable du point </a:t>
            </a:r>
            <a:r>
              <a:rPr lang="fr-FR" sz="1000" b="1" dirty="0" smtClean="0"/>
              <a:t>de vue </a:t>
            </a:r>
            <a:r>
              <a:rPr lang="fr-FR" sz="1000" b="1" dirty="0"/>
              <a:t>des ressources en eau</a:t>
            </a:r>
            <a:r>
              <a:rPr lang="fr-FR" sz="1000" b="0" dirty="0"/>
              <a:t>, car il aggrave les situations de déficit, les niveaux de pollution, les </a:t>
            </a:r>
            <a:r>
              <a:rPr lang="fr-FR" sz="1000" b="0" dirty="0" smtClean="0"/>
              <a:t>atteintes </a:t>
            </a:r>
            <a:r>
              <a:rPr lang="fr-FR" sz="1000" dirty="0" smtClean="0"/>
              <a:t>aux </a:t>
            </a:r>
            <a:r>
              <a:rPr lang="fr-FR" sz="1000" dirty="0"/>
              <a:t>cours d’eau et à la biodiversité et l’exposition au risque </a:t>
            </a:r>
            <a:r>
              <a:rPr lang="fr-FR" sz="1000" dirty="0" smtClean="0"/>
              <a:t>inondation.</a:t>
            </a:r>
            <a:endParaRPr lang="fr-FR" sz="1000" dirty="0"/>
          </a:p>
          <a:p>
            <a:endParaRPr lang="fr-FR" sz="1000" dirty="0"/>
          </a:p>
          <a:p>
            <a:r>
              <a:rPr lang="fr-FR" sz="1000" dirty="0"/>
              <a:t>Le scénario « </a:t>
            </a:r>
            <a:r>
              <a:rPr lang="fr-FR" sz="1000" b="1" dirty="0"/>
              <a:t>l’environnement au </a:t>
            </a:r>
            <a:r>
              <a:rPr lang="fr-FR" sz="1000" b="1" dirty="0" smtClean="0"/>
              <a:t>cœur </a:t>
            </a:r>
            <a:r>
              <a:rPr lang="fr-FR" sz="1000" b="1" dirty="0"/>
              <a:t>du développement économique » se démarque très </a:t>
            </a:r>
            <a:r>
              <a:rPr lang="fr-FR" sz="1000" b="1" dirty="0" smtClean="0"/>
              <a:t>nettement </a:t>
            </a:r>
            <a:r>
              <a:rPr lang="fr-FR" sz="1000" dirty="0" smtClean="0"/>
              <a:t>des </a:t>
            </a:r>
            <a:r>
              <a:rPr lang="fr-FR" sz="1000" dirty="0"/>
              <a:t>autres scénarios, apportant une réelle amélioration de la qualité de l’eau et des milieux aquatiques </a:t>
            </a:r>
            <a:r>
              <a:rPr lang="fr-FR" sz="1000" dirty="0" smtClean="0"/>
              <a:t>ainsi que </a:t>
            </a:r>
            <a:r>
              <a:rPr lang="fr-FR" sz="1000" dirty="0"/>
              <a:t>du risque inondation. C’est le seul scénario qui ne voit pas une dégradation durable du déficit </a:t>
            </a:r>
            <a:r>
              <a:rPr lang="fr-FR" sz="1000" dirty="0" smtClean="0"/>
              <a:t>quantitatif à </a:t>
            </a:r>
            <a:r>
              <a:rPr lang="fr-FR" sz="1000" dirty="0"/>
              <a:t>l’étiage .</a:t>
            </a:r>
          </a:p>
          <a:p>
            <a:endParaRPr lang="fr-FR" sz="1000" dirty="0"/>
          </a:p>
          <a:p>
            <a:r>
              <a:rPr lang="fr-FR" sz="1000" dirty="0"/>
              <a:t>Même s’il conduit à une performance meilleure d’un point de vue de la ressource en eau, le scénario « </a:t>
            </a:r>
            <a:r>
              <a:rPr lang="fr-FR" sz="1000" b="1" dirty="0" smtClean="0"/>
              <a:t>des (tous</a:t>
            </a:r>
            <a:r>
              <a:rPr lang="fr-FR" sz="1000" b="1" dirty="0"/>
              <a:t>) petits pas » se démarque relativement peu du scénario « tendanciel ».</a:t>
            </a:r>
          </a:p>
          <a:p>
            <a:endParaRPr lang="fr-FR" sz="1000" dirty="0"/>
          </a:p>
          <a:p>
            <a:r>
              <a:rPr lang="fr-FR" sz="1000" dirty="0"/>
              <a:t>Les scénarios « </a:t>
            </a:r>
            <a:r>
              <a:rPr lang="fr-FR" sz="1000" b="1" dirty="0"/>
              <a:t>mutation agricole et reconversion vers l’écotourisme » et « prise en compte </a:t>
            </a:r>
            <a:r>
              <a:rPr lang="fr-FR" sz="1000" b="1" dirty="0" smtClean="0"/>
              <a:t>proactive des </a:t>
            </a:r>
            <a:r>
              <a:rPr lang="fr-FR" sz="1000" b="1" dirty="0"/>
              <a:t>enjeux sociétaux et environnementaux par la puissance publique » sont relativement proches </a:t>
            </a:r>
            <a:r>
              <a:rPr lang="fr-FR" sz="1000" b="1" dirty="0" smtClean="0"/>
              <a:t>en ce </a:t>
            </a:r>
            <a:r>
              <a:rPr lang="fr-FR" sz="1000" b="1" dirty="0"/>
              <a:t>qui concerne leurs impacts potentiels sur la ressource en eau. Cependant, les leviers qui </a:t>
            </a:r>
            <a:r>
              <a:rPr lang="fr-FR" sz="1000" b="1" dirty="0" smtClean="0"/>
              <a:t>conduisent à </a:t>
            </a:r>
            <a:r>
              <a:rPr lang="fr-FR" sz="1000" b="1" dirty="0"/>
              <a:t>ce résultat sont clairement différents </a:t>
            </a:r>
            <a:r>
              <a:rPr lang="fr-FR" sz="1000" dirty="0"/>
              <a:t>: dans le premier scénario par la réduction des pressions (</a:t>
            </a:r>
            <a:r>
              <a:rPr lang="fr-FR" sz="1000" dirty="0" smtClean="0"/>
              <a:t>prélèvements et </a:t>
            </a:r>
            <a:r>
              <a:rPr lang="fr-FR" sz="1000" dirty="0"/>
              <a:t>pollution diffuse) sur les milieux aquatiques en lien avec le déclin de l’activité agricole ; dans le </a:t>
            </a:r>
            <a:r>
              <a:rPr lang="fr-FR" sz="1000" dirty="0" smtClean="0"/>
              <a:t>deuxième scénario </a:t>
            </a:r>
            <a:r>
              <a:rPr lang="fr-FR" sz="1000" dirty="0"/>
              <a:t>par une mobilisation forte de la puissance publique dans l’application de la réglementation </a:t>
            </a:r>
            <a:r>
              <a:rPr lang="fr-FR" sz="1000" dirty="0" smtClean="0"/>
              <a:t>et l’appui </a:t>
            </a:r>
            <a:r>
              <a:rPr lang="fr-FR" sz="1000" dirty="0"/>
              <a:t>au changement .</a:t>
            </a:r>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27</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316411" y="4781015"/>
            <a:ext cx="6169617" cy="3911739"/>
          </a:xfrm>
        </p:spPr>
        <p:txBody>
          <a:bodyPr/>
          <a:lstStyle/>
          <a:p>
            <a:r>
              <a:rPr lang="fr-FR" sz="1000" dirty="0"/>
              <a:t>Contrairement aux critères d’impact sur la ressource en eau, il n’y a </a:t>
            </a:r>
            <a:r>
              <a:rPr lang="fr-FR" sz="1000" b="1" dirty="0"/>
              <a:t>pas de scénario unique affichant </a:t>
            </a:r>
            <a:r>
              <a:rPr lang="fr-FR" sz="1000" b="1" dirty="0" smtClean="0"/>
              <a:t>les meilleurs </a:t>
            </a:r>
            <a:r>
              <a:rPr lang="fr-FR" sz="1000" b="1" dirty="0"/>
              <a:t>scores tous critères confondus.</a:t>
            </a:r>
          </a:p>
          <a:p>
            <a:endParaRPr lang="fr-FR" sz="1000" dirty="0"/>
          </a:p>
          <a:p>
            <a:r>
              <a:rPr lang="fr-FR" sz="1000" dirty="0"/>
              <a:t>Les scénarios « </a:t>
            </a:r>
            <a:r>
              <a:rPr lang="fr-FR" sz="1000" b="1" dirty="0"/>
              <a:t>l’environnement au </a:t>
            </a:r>
            <a:r>
              <a:rPr lang="fr-FR" sz="1000" b="1" dirty="0" smtClean="0"/>
              <a:t>cœur </a:t>
            </a:r>
            <a:r>
              <a:rPr lang="fr-FR" sz="1000" b="1" dirty="0"/>
              <a:t>du développement économique » et « prise en </a:t>
            </a:r>
            <a:r>
              <a:rPr lang="fr-FR" sz="1000" b="1" dirty="0" smtClean="0"/>
              <a:t>compte proactive </a:t>
            </a:r>
            <a:r>
              <a:rPr lang="fr-FR" sz="1000" b="1" dirty="0"/>
              <a:t>des enjeux sociétaux et environnementaux par la puissance publique » se traduisent</a:t>
            </a:r>
          </a:p>
          <a:p>
            <a:r>
              <a:rPr lang="fr-FR" sz="1000" dirty="0"/>
              <a:t>cependant par </a:t>
            </a:r>
            <a:r>
              <a:rPr lang="fr-FR" sz="1000" b="1" dirty="0"/>
              <a:t>des impacts socio-économiques cumulés positifs importants. Pour le premier </a:t>
            </a:r>
            <a:r>
              <a:rPr lang="fr-FR" sz="1000" b="1" dirty="0" smtClean="0"/>
              <a:t>scénario, </a:t>
            </a:r>
            <a:r>
              <a:rPr lang="fr-FR" sz="1000" dirty="0" smtClean="0"/>
              <a:t>cet </a:t>
            </a:r>
            <a:r>
              <a:rPr lang="fr-FR" sz="1000" dirty="0"/>
              <a:t>impact positif est principalement lié au critère « emploi » qui se démarque, et dans une moindre </a:t>
            </a:r>
            <a:r>
              <a:rPr lang="fr-FR" sz="1000" dirty="0" smtClean="0"/>
              <a:t>mesure au </a:t>
            </a:r>
            <a:r>
              <a:rPr lang="fr-FR" sz="1000" dirty="0"/>
              <a:t>critère « coûts à la charge des ménages </a:t>
            </a:r>
            <a:r>
              <a:rPr lang="fr-FR" sz="1000" dirty="0" smtClean="0"/>
              <a:t>».</a:t>
            </a:r>
            <a:endParaRPr lang="fr-FR" sz="1000" dirty="0"/>
          </a:p>
          <a:p>
            <a:endParaRPr lang="fr-FR" sz="1000" dirty="0"/>
          </a:p>
          <a:p>
            <a:r>
              <a:rPr lang="fr-FR" sz="1000" dirty="0"/>
              <a:t>Le scénario « </a:t>
            </a:r>
            <a:r>
              <a:rPr lang="fr-FR" sz="1000" b="1" dirty="0"/>
              <a:t>démission de la puissance publique et déclin des activités » est le scénario qui a la </a:t>
            </a:r>
            <a:r>
              <a:rPr lang="fr-FR" sz="1000" b="1" dirty="0" smtClean="0"/>
              <a:t>moins bonne </a:t>
            </a:r>
            <a:r>
              <a:rPr lang="fr-FR" sz="1000" b="1" dirty="0"/>
              <a:t>performance socio-économique</a:t>
            </a:r>
            <a:r>
              <a:rPr lang="fr-FR" sz="1000" dirty="0"/>
              <a:t>. Le critère « coût à la charge des ménages » est relativement </a:t>
            </a:r>
            <a:r>
              <a:rPr lang="fr-FR" sz="1000" dirty="0" smtClean="0"/>
              <a:t>épargné, mais </a:t>
            </a:r>
            <a:r>
              <a:rPr lang="fr-FR" sz="1000" dirty="0"/>
              <a:t>il est à noter cependant que ce critère se révèle peu discriminant, les scénarios alternatifs </a:t>
            </a:r>
            <a:r>
              <a:rPr lang="fr-FR" sz="1000" dirty="0" smtClean="0"/>
              <a:t>développés n’explorant </a:t>
            </a:r>
            <a:r>
              <a:rPr lang="fr-FR" sz="1000" dirty="0"/>
              <a:t>que très peu les marges de </a:t>
            </a:r>
            <a:r>
              <a:rPr lang="fr-FR" sz="1000" dirty="0" smtClean="0"/>
              <a:t>manœuvre </a:t>
            </a:r>
            <a:r>
              <a:rPr lang="fr-FR" sz="1000" dirty="0"/>
              <a:t>(évolutions des tarifications) qui pourraient affecter </a:t>
            </a:r>
            <a:r>
              <a:rPr lang="fr-FR" sz="1000" dirty="0" smtClean="0"/>
              <a:t>ce critère </a:t>
            </a:r>
            <a:r>
              <a:rPr lang="fr-FR" sz="1000" dirty="0"/>
              <a:t>.</a:t>
            </a:r>
          </a:p>
          <a:p>
            <a:endParaRPr lang="fr-FR" sz="1000" dirty="0"/>
          </a:p>
          <a:p>
            <a:r>
              <a:rPr lang="fr-FR" sz="1000" dirty="0"/>
              <a:t>Malgré son dynamisme économique et les impacts potentiels importants pour l’emploi, le scénario </a:t>
            </a:r>
            <a:r>
              <a:rPr lang="fr-FR" sz="1000" b="1" dirty="0"/>
              <a:t>« </a:t>
            </a:r>
            <a:r>
              <a:rPr lang="fr-FR" sz="1000" b="1" dirty="0" smtClean="0"/>
              <a:t>développement économique </a:t>
            </a:r>
            <a:r>
              <a:rPr lang="fr-FR" sz="1000" b="1" dirty="0"/>
              <a:t>coûte que coûte » présente un bilan mitigé. </a:t>
            </a:r>
            <a:r>
              <a:rPr lang="fr-FR" sz="1000" b="0" dirty="0"/>
              <a:t>En effet, dans ce scénario </a:t>
            </a:r>
            <a:r>
              <a:rPr lang="fr-FR" sz="1000" b="0" dirty="0" smtClean="0"/>
              <a:t>les</a:t>
            </a:r>
            <a:r>
              <a:rPr lang="fr-FR" sz="1000" b="1" dirty="0" smtClean="0"/>
              <a:t> conflits </a:t>
            </a:r>
            <a:r>
              <a:rPr lang="fr-FR" sz="1000" b="1" dirty="0"/>
              <a:t>d’usage sont exacerbés, la santé dégradée, et le coût à la charge des ménages augmente</a:t>
            </a:r>
            <a:r>
              <a:rPr lang="fr-FR" sz="1000" dirty="0"/>
              <a:t>.</a:t>
            </a:r>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28</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29</a:t>
            </a:fld>
            <a:endParaRPr lang="fr-FR" altLang="fr-FR"/>
          </a:p>
        </p:txBody>
      </p:sp>
    </p:spTree>
    <p:extLst>
      <p:ext uri="{BB962C8B-B14F-4D97-AF65-F5344CB8AC3E}">
        <p14:creationId xmlns:p14="http://schemas.microsoft.com/office/powerpoint/2010/main" val="10874324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b="0"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3</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30</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buFont typeface="Wingdings" pitchFamily="2" charset="2"/>
              <a:buChar char="§"/>
            </a:pPr>
            <a:r>
              <a:rPr lang="fr-FR" sz="1300" dirty="0">
                <a:solidFill>
                  <a:srgbClr val="002060"/>
                </a:solidFill>
                <a:latin typeface="Corbel" pitchFamily="34" charset="0"/>
              </a:rPr>
              <a:t> L’environnement est une préoccupation majeure avant l’économie. budgets conséquents pour l’environnement, application effective de la réglementation, police de l’eau présente et aux moyens suffisants</a:t>
            </a:r>
          </a:p>
          <a:p>
            <a:pPr>
              <a:buFont typeface="Wingdings" pitchFamily="2" charset="2"/>
              <a:buChar char="§"/>
            </a:pPr>
            <a:r>
              <a:rPr lang="fr-FR" sz="1300" dirty="0">
                <a:solidFill>
                  <a:srgbClr val="002060"/>
                </a:solidFill>
                <a:latin typeface="Corbel" pitchFamily="34" charset="0"/>
              </a:rPr>
              <a:t> Densification des </a:t>
            </a:r>
            <a:r>
              <a:rPr lang="fr-FR" sz="1300" dirty="0" smtClean="0">
                <a:solidFill>
                  <a:srgbClr val="002060"/>
                </a:solidFill>
                <a:latin typeface="Corbel" pitchFamily="34" charset="0"/>
              </a:rPr>
              <a:t>centre-ville, </a:t>
            </a:r>
            <a:r>
              <a:rPr lang="fr-FR" sz="1300" dirty="0">
                <a:solidFill>
                  <a:srgbClr val="002060"/>
                </a:solidFill>
                <a:latin typeface="Corbel" pitchFamily="34" charset="0"/>
              </a:rPr>
              <a:t>promotion de la nature en ville, mise en place de corridors bleus et verts et de mesures favorables à l’infiltration, bonne gestion des eaux pluviales urbaines =&gt; attractivité pour les résidents, climatisation individuelle limitée</a:t>
            </a:r>
          </a:p>
          <a:p>
            <a:pPr>
              <a:buFont typeface="Wingdings" pitchFamily="2" charset="2"/>
              <a:buChar char="§"/>
            </a:pPr>
            <a:r>
              <a:rPr lang="fr-FR" sz="1300" dirty="0">
                <a:solidFill>
                  <a:srgbClr val="002060"/>
                </a:solidFill>
                <a:latin typeface="Corbel" pitchFamily="34" charset="0"/>
              </a:rPr>
              <a:t> Réduction des fuites dans les réseaux (en zone urbaine principalement), équipements hydro-économes et récupération d’eau de pluie généralisés, doubles circuits pour toilettes et arrosage, nouvelles technologies épuratoires pour polluants émergents et eaux pluviales traitées, optimisation des services d’eau et réduction des coûts de traitement grâce à l’amélioration de la qualité des ressources en eau</a:t>
            </a:r>
          </a:p>
          <a:p>
            <a:pPr>
              <a:buFont typeface="Wingdings" pitchFamily="2" charset="2"/>
              <a:buChar char="§"/>
            </a:pPr>
            <a:r>
              <a:rPr lang="fr-FR" sz="1300" dirty="0">
                <a:solidFill>
                  <a:srgbClr val="002060"/>
                </a:solidFill>
                <a:latin typeface="Corbel" pitchFamily="34" charset="0"/>
              </a:rPr>
              <a:t> Grand cycle de l’eau prioritaire avec syndicats qui prélèvent les taxes et redevances pour le compte de leurs collectivités adhérentes, missions étendues de l’EPTB pour coordonner les actions du petit cycle et du grand cycle, promotion de la mobilisation de ressources alternatives et infiltration dans les sols, financement partagé entre préleveurs, bénéficiaires de services rendus et subventions</a:t>
            </a:r>
          </a:p>
          <a:p>
            <a:pPr>
              <a:buFont typeface="Wingdings" pitchFamily="2" charset="2"/>
              <a:buChar char="§"/>
            </a:pPr>
            <a:r>
              <a:rPr lang="fr-FR" sz="1300" dirty="0">
                <a:solidFill>
                  <a:srgbClr val="002060"/>
                </a:solidFill>
                <a:latin typeface="Corbel" pitchFamily="34" charset="0"/>
              </a:rPr>
              <a:t> Alimentation locale des animaux d’élevage (fourrage, céréale, prairies…), gestion optimisée des retenues collectives existantes, y compris pour augmenter l’infiltration. aquaculture qui s’intensifie avec de nouvelles technologies d’élevage (bassins en circuit fermé) pour répondre aux normes environnementales</a:t>
            </a:r>
          </a:p>
          <a:p>
            <a:pPr>
              <a:buFont typeface="Wingdings" pitchFamily="2" charset="2"/>
              <a:buChar char="§"/>
            </a:pPr>
            <a:r>
              <a:rPr lang="fr-FR" sz="1300" dirty="0">
                <a:solidFill>
                  <a:srgbClr val="002060"/>
                </a:solidFill>
                <a:latin typeface="Corbel" pitchFamily="34" charset="0"/>
              </a:rPr>
              <a:t> Stations d’altitude qui misent sur le ski, moyenne montagne qui se diversifie, développement du label écotourisme – incluant des économies d’eau et systèmes épuratoires poussés</a:t>
            </a:r>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31</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buFont typeface="Wingdings" pitchFamily="2" charset="2"/>
              <a:buChar char="§"/>
            </a:pPr>
            <a:r>
              <a:rPr lang="fr-FR" sz="1300" dirty="0">
                <a:solidFill>
                  <a:srgbClr val="002060"/>
                </a:solidFill>
                <a:latin typeface="Corbel" pitchFamily="34" charset="0"/>
              </a:rPr>
              <a:t> L’environnement est une préoccupation majeure avant l’économie. budgets conséquents pour l’environnement, application effective de la réglementation, police de l’eau présente et aux moyens suffisants</a:t>
            </a:r>
          </a:p>
          <a:p>
            <a:pPr>
              <a:buFont typeface="Wingdings" pitchFamily="2" charset="2"/>
              <a:buChar char="§"/>
            </a:pPr>
            <a:r>
              <a:rPr lang="fr-FR" sz="1300" dirty="0">
                <a:solidFill>
                  <a:srgbClr val="002060"/>
                </a:solidFill>
                <a:latin typeface="Corbel" pitchFamily="34" charset="0"/>
              </a:rPr>
              <a:t> Densification des </a:t>
            </a:r>
            <a:r>
              <a:rPr lang="fr-FR" sz="1300" dirty="0" smtClean="0">
                <a:solidFill>
                  <a:srgbClr val="002060"/>
                </a:solidFill>
                <a:latin typeface="Corbel" pitchFamily="34" charset="0"/>
              </a:rPr>
              <a:t>centre-ville, </a:t>
            </a:r>
            <a:r>
              <a:rPr lang="fr-FR" sz="1300" dirty="0">
                <a:solidFill>
                  <a:srgbClr val="002060"/>
                </a:solidFill>
                <a:latin typeface="Corbel" pitchFamily="34" charset="0"/>
              </a:rPr>
              <a:t>promotion de la nature en ville, mise en place de corridors bleus et verts et de mesures favorables à l’infiltration, bonne gestion des eaux pluviales urbaines =&gt; attractivité pour les résidents, climatisation individuelle limitée</a:t>
            </a:r>
          </a:p>
          <a:p>
            <a:pPr>
              <a:buFont typeface="Wingdings" pitchFamily="2" charset="2"/>
              <a:buChar char="§"/>
            </a:pPr>
            <a:r>
              <a:rPr lang="fr-FR" sz="1300" dirty="0">
                <a:solidFill>
                  <a:srgbClr val="002060"/>
                </a:solidFill>
                <a:latin typeface="Corbel" pitchFamily="34" charset="0"/>
              </a:rPr>
              <a:t> Réduction des fuites dans les réseaux (en zone urbaine principalement), équipements hydro-économes et récupération d’eau de pluie généralisés, doubles circuits pour toilettes et arrosage, nouvelles technologies épuratoires pour polluants émergents et eaux pluviales traitées, optimisation des services d’eau et réduction des coûts de traitement grâce à l’amélioration de la qualité des ressources en eau</a:t>
            </a:r>
          </a:p>
          <a:p>
            <a:pPr>
              <a:buFont typeface="Wingdings" pitchFamily="2" charset="2"/>
              <a:buChar char="§"/>
            </a:pPr>
            <a:r>
              <a:rPr lang="fr-FR" sz="1300" dirty="0">
                <a:solidFill>
                  <a:srgbClr val="002060"/>
                </a:solidFill>
                <a:latin typeface="Corbel" pitchFamily="34" charset="0"/>
              </a:rPr>
              <a:t> Grand cycle de l’eau prioritaire avec syndicats qui prélèvent les taxes et redevances pour le compte de leurs collectivités adhérentes, missions étendues de l’EPTB pour coordonner les actions du petit cycle et du grand cycle, promotion de la mobilisation de ressources alternatives et infiltration dans les sols, financement partagé entre préleveurs, bénéficiaires de services rendus et subventions</a:t>
            </a:r>
          </a:p>
          <a:p>
            <a:pPr>
              <a:buFont typeface="Wingdings" pitchFamily="2" charset="2"/>
              <a:buChar char="§"/>
            </a:pPr>
            <a:r>
              <a:rPr lang="fr-FR" sz="1300" dirty="0">
                <a:solidFill>
                  <a:srgbClr val="002060"/>
                </a:solidFill>
                <a:latin typeface="Corbel" pitchFamily="34" charset="0"/>
              </a:rPr>
              <a:t> Alimentation locale des animaux d’élevage (fourrage, céréale, prairies…), gestion optimisée des retenues collectives existantes, y compris pour augmenter l’infiltration. aquaculture qui s’intensifie avec de nouvelles technologies d’élevage (bassins en circuit fermé) pour répondre aux normes environnementales</a:t>
            </a:r>
          </a:p>
          <a:p>
            <a:pPr>
              <a:buFont typeface="Wingdings" pitchFamily="2" charset="2"/>
              <a:buChar char="§"/>
            </a:pPr>
            <a:r>
              <a:rPr lang="fr-FR" sz="1300" dirty="0">
                <a:solidFill>
                  <a:srgbClr val="002060"/>
                </a:solidFill>
                <a:latin typeface="Corbel" pitchFamily="34" charset="0"/>
              </a:rPr>
              <a:t> Stations d’altitude qui misent sur le ski, moyenne montagne qui se diversifie, développement du label écotourisme – incluant des économies d’eau et systèmes épuratoires poussés</a:t>
            </a:r>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32</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just" defTabSz="922030" eaLnBrk="1" hangingPunct="1">
              <a:spcBef>
                <a:spcPct val="0"/>
              </a:spcBef>
            </a:pPr>
            <a:r>
              <a:rPr lang="fr-FR" sz="1300" dirty="0">
                <a:solidFill>
                  <a:srgbClr val="002060"/>
                </a:solidFill>
                <a:latin typeface="Corbel" pitchFamily="34" charset="0"/>
                <a:ea typeface="Calibri" pitchFamily="34" charset="0"/>
                <a:cs typeface="Times New Roman" pitchFamily="18" charset="0"/>
              </a:rPr>
              <a:t>Priorité aux circuits courts et à l’autosuffisance alimentaire et énergétique</a:t>
            </a:r>
            <a:endParaRPr lang="fr-FR" sz="1300" dirty="0">
              <a:solidFill>
                <a:srgbClr val="002060"/>
              </a:solidFill>
              <a:latin typeface="Corbel" pitchFamily="34" charset="0"/>
            </a:endParaRPr>
          </a:p>
          <a:p>
            <a:pPr algn="just" defTabSz="922030">
              <a:spcBef>
                <a:spcPct val="0"/>
              </a:spcBef>
            </a:pPr>
            <a:r>
              <a:rPr lang="fr-FR" sz="1300" dirty="0">
                <a:solidFill>
                  <a:srgbClr val="002060"/>
                </a:solidFill>
                <a:latin typeface="Corbel" pitchFamily="34" charset="0"/>
                <a:ea typeface="Calibri" pitchFamily="34" charset="0"/>
                <a:cs typeface="Times New Roman" pitchFamily="18" charset="0"/>
              </a:rPr>
              <a:t>Taille des exploitations agricoles qui augmente, mise en place de contrats plaine-montagne « céréales/luzerne/soja contre effluents » =&gt; une intégration territoriale complète amont-aval</a:t>
            </a:r>
            <a:endParaRPr lang="fr-FR" sz="1300" dirty="0">
              <a:solidFill>
                <a:srgbClr val="002060"/>
              </a:solidFill>
              <a:latin typeface="Corbel" pitchFamily="34" charset="0"/>
            </a:endParaRPr>
          </a:p>
          <a:p>
            <a:pPr algn="just" defTabSz="922030">
              <a:spcBef>
                <a:spcPct val="0"/>
              </a:spcBef>
            </a:pPr>
            <a:r>
              <a:rPr lang="fr-FR" sz="1300" dirty="0">
                <a:solidFill>
                  <a:srgbClr val="002060"/>
                </a:solidFill>
                <a:latin typeface="Corbel" pitchFamily="34" charset="0"/>
                <a:ea typeface="Calibri" pitchFamily="34" charset="0"/>
                <a:cs typeface="Times New Roman" pitchFamily="18" charset="0"/>
              </a:rPr>
              <a:t>Label Adour pour les produits agricoles (y compris gavage respectant le bien-être des animaux)</a:t>
            </a:r>
            <a:endParaRPr lang="fr-FR" sz="1300" dirty="0">
              <a:solidFill>
                <a:srgbClr val="002060"/>
              </a:solidFill>
              <a:latin typeface="Corbel" pitchFamily="34" charset="0"/>
            </a:endParaRPr>
          </a:p>
          <a:p>
            <a:pPr algn="just" defTabSz="922030">
              <a:spcBef>
                <a:spcPct val="0"/>
              </a:spcBef>
            </a:pPr>
            <a:r>
              <a:rPr lang="fr-FR" sz="1300" dirty="0">
                <a:solidFill>
                  <a:srgbClr val="002060"/>
                </a:solidFill>
                <a:latin typeface="Corbel" pitchFamily="34" charset="0"/>
                <a:ea typeface="Calibri" pitchFamily="34" charset="0"/>
                <a:cs typeface="Times New Roman" pitchFamily="18" charset="0"/>
              </a:rPr>
              <a:t>Augmentation des superficies irriguées (vigne, cultures énergétiques, cultures maraichères)</a:t>
            </a:r>
            <a:endParaRPr lang="fr-FR" sz="1300" dirty="0">
              <a:solidFill>
                <a:srgbClr val="002060"/>
              </a:solidFill>
              <a:latin typeface="Corbel" pitchFamily="34" charset="0"/>
            </a:endParaRPr>
          </a:p>
          <a:p>
            <a:pPr algn="just" defTabSz="922030">
              <a:spcBef>
                <a:spcPct val="0"/>
              </a:spcBef>
            </a:pPr>
            <a:r>
              <a:rPr lang="fr-FR" sz="1300" dirty="0">
                <a:solidFill>
                  <a:srgbClr val="002060"/>
                </a:solidFill>
                <a:latin typeface="Corbel" pitchFamily="34" charset="0"/>
                <a:ea typeface="Calibri" pitchFamily="34" charset="0"/>
                <a:cs typeface="Times New Roman" pitchFamily="18" charset="0"/>
              </a:rPr>
              <a:t>Augmentation des capacités de stockage - création de nouvelles retenues collinaires (soutien d’étiage et irrigation, ainsi que recharge de nappes)</a:t>
            </a:r>
            <a:endParaRPr lang="fr-FR" sz="1300" dirty="0">
              <a:solidFill>
                <a:srgbClr val="002060"/>
              </a:solidFill>
              <a:latin typeface="Corbel" pitchFamily="34" charset="0"/>
            </a:endParaRPr>
          </a:p>
          <a:p>
            <a:pPr algn="just" defTabSz="922030">
              <a:spcBef>
                <a:spcPct val="0"/>
              </a:spcBef>
            </a:pPr>
            <a:r>
              <a:rPr lang="fr-FR" sz="1300" dirty="0">
                <a:solidFill>
                  <a:srgbClr val="002060"/>
                </a:solidFill>
                <a:latin typeface="Corbel" pitchFamily="34" charset="0"/>
                <a:ea typeface="Calibri" pitchFamily="34" charset="0"/>
                <a:cs typeface="Times New Roman" pitchFamily="18" charset="0"/>
              </a:rPr>
              <a:t>Restauration d’ouvrages hydrauliques dégradés par éco-ingénierie pour restaurer la continuité biologique et sédimentaire des cours d’eau</a:t>
            </a:r>
            <a:endParaRPr lang="fr-FR" sz="1300" dirty="0">
              <a:solidFill>
                <a:srgbClr val="002060"/>
              </a:solidFill>
              <a:latin typeface="Corbel" pitchFamily="34" charset="0"/>
            </a:endParaRPr>
          </a:p>
          <a:p>
            <a:pPr algn="just" defTabSz="922030">
              <a:spcBef>
                <a:spcPct val="0"/>
              </a:spcBef>
            </a:pPr>
            <a:r>
              <a:rPr lang="fr-FR" sz="1300" dirty="0">
                <a:solidFill>
                  <a:srgbClr val="002060"/>
                </a:solidFill>
                <a:latin typeface="Corbel" pitchFamily="34" charset="0"/>
                <a:ea typeface="Calibri" pitchFamily="34" charset="0"/>
                <a:cs typeface="Times New Roman" pitchFamily="18" charset="0"/>
              </a:rPr>
              <a:t>Stabilité des surfaces forestières, objectif de protection et de production</a:t>
            </a:r>
            <a:endParaRPr lang="fr-FR" sz="1300" dirty="0">
              <a:solidFill>
                <a:srgbClr val="002060"/>
              </a:solidFill>
              <a:latin typeface="Corbel" pitchFamily="34" charset="0"/>
            </a:endParaRPr>
          </a:p>
          <a:p>
            <a:pPr algn="just" defTabSz="922030">
              <a:spcBef>
                <a:spcPct val="0"/>
              </a:spcBef>
            </a:pPr>
            <a:r>
              <a:rPr lang="fr-FR" sz="1300" dirty="0">
                <a:solidFill>
                  <a:srgbClr val="002060"/>
                </a:solidFill>
                <a:latin typeface="Corbel" pitchFamily="34" charset="0"/>
                <a:ea typeface="Calibri" pitchFamily="34" charset="0"/>
                <a:cs typeface="Times New Roman" pitchFamily="18" charset="0"/>
              </a:rPr>
              <a:t>Suivi renforcé des micropolluants d’origine industrielle =&gt; traitement et dé-raccordement des émetteurs de polluants spécifiques</a:t>
            </a:r>
            <a:endParaRPr lang="fr-FR" sz="1300" dirty="0">
              <a:solidFill>
                <a:srgbClr val="002060"/>
              </a:solidFill>
              <a:latin typeface="Corbel" pitchFamily="34" charset="0"/>
            </a:endParaRPr>
          </a:p>
          <a:p>
            <a:pPr algn="just" defTabSz="922030">
              <a:spcBef>
                <a:spcPct val="0"/>
              </a:spcBef>
            </a:pPr>
            <a:r>
              <a:rPr lang="fr-FR" sz="1300" dirty="0">
                <a:solidFill>
                  <a:srgbClr val="002060"/>
                </a:solidFill>
                <a:latin typeface="Corbel" pitchFamily="34" charset="0"/>
                <a:ea typeface="Calibri" pitchFamily="34" charset="0"/>
                <a:cs typeface="Times New Roman" pitchFamily="18" charset="0"/>
              </a:rPr>
              <a:t>Population touristique qui augmente en montagne et sur le littoral, mais hébergement qui se fait en zone intermédiaire</a:t>
            </a:r>
            <a:endParaRPr lang="fr-FR" sz="1300" dirty="0">
              <a:solidFill>
                <a:srgbClr val="002060"/>
              </a:solidFill>
              <a:latin typeface="Corbel" pitchFamily="34" charset="0"/>
            </a:endParaRPr>
          </a:p>
          <a:p>
            <a:endParaRPr lang="fr-FR" sz="1400" dirty="0"/>
          </a:p>
          <a:p>
            <a:r>
              <a:rPr lang="fr-FR" sz="1300" dirty="0"/>
              <a:t>Le scénario </a:t>
            </a:r>
            <a:r>
              <a:rPr lang="fr-FR" sz="1300" dirty="0" smtClean="0"/>
              <a:t>est</a:t>
            </a:r>
            <a:r>
              <a:rPr lang="fr-FR" sz="1300" b="1" dirty="0" smtClean="0"/>
              <a:t> </a:t>
            </a:r>
            <a:r>
              <a:rPr lang="fr-FR" sz="1300" b="1" dirty="0"/>
              <a:t>plus performant que le tendanciel </a:t>
            </a:r>
            <a:r>
              <a:rPr lang="fr-FR" sz="1300" dirty="0"/>
              <a:t>pour l’ensemble des indicateurs – sauf pour les indicateurs</a:t>
            </a:r>
          </a:p>
          <a:p>
            <a:r>
              <a:rPr lang="fr-FR" sz="1300" dirty="0"/>
              <a:t>- « coûts à la charge des ménages » ce qui signifie que ce scénario est plus couteux du point de vue des ménages que le </a:t>
            </a:r>
            <a:r>
              <a:rPr lang="fr-FR" sz="1300" dirty="0" smtClean="0"/>
              <a:t>tendanciel</a:t>
            </a:r>
            <a:r>
              <a:rPr lang="fr-FR" sz="1300" baseline="0" dirty="0" smtClean="0"/>
              <a:t> ;</a:t>
            </a:r>
            <a:endParaRPr lang="fr-FR" sz="1300" dirty="0"/>
          </a:p>
          <a:p>
            <a:r>
              <a:rPr lang="fr-FR" sz="1300" dirty="0"/>
              <a:t>- « emploi » ce qui signifie que ce scénario est légèrement moins créateur d’emplois que le tendanciel.</a:t>
            </a:r>
          </a:p>
          <a:p>
            <a:r>
              <a:rPr lang="fr-FR" sz="1300" dirty="0"/>
              <a:t> Le scénario ne parvient pas non plus à apporter les solutions à l’enjeu quantitatif : la note reste négative (dégradation de la situation) pour le critère quantitatif.</a:t>
            </a:r>
            <a:endParaRPr lang="fr-FR" dirty="0">
              <a:solidFill>
                <a:srgbClr val="002060"/>
              </a:solidFill>
            </a:endParaRPr>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33</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300" dirty="0"/>
              <a:t>Dans ce scénario, la volonté des acteurs économiques et des collectivités de concilier préservation des ressources en eau et développement, permet de limiter légèrement l’accentuation du déficit quantitatif. Les efforts consentis restent insuffisants pour compenser les effets du changement climatique. Sur le </a:t>
            </a:r>
            <a:r>
              <a:rPr lang="fr-FR" sz="1300" dirty="0" err="1"/>
              <a:t>Bahus</a:t>
            </a:r>
            <a:r>
              <a:rPr lang="fr-FR" sz="1300" dirty="0"/>
              <a:t> et la Midouze, les besoins – en particulier pour l’agriculture – restent importants malgré les mesures d’adaptation prises. L’Adour amont présente également une vulnérabilité moyenne, étant un bassin déjà identifié comme déficitaire.</a:t>
            </a:r>
            <a:endParaRPr lang="fr-FR" dirty="0">
              <a:solidFill>
                <a:srgbClr val="002060"/>
              </a:solidFill>
            </a:endParaRPr>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34</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300" dirty="0"/>
              <a:t>Au niveau qualitatif, la sensibilisation de l’ensemble des acteurs du territoire finit par porter ses fruits et générer des mesures, préventives ou curatives, permettant de restaurer la qualité des masses d’eau. Les progrès sont particulièrement notables. Même les territoires de la Midouze et du </a:t>
            </a:r>
            <a:r>
              <a:rPr lang="fr-FR" sz="1300" dirty="0" err="1"/>
              <a:t>Luy</a:t>
            </a:r>
            <a:r>
              <a:rPr lang="fr-FR" sz="1300" dirty="0"/>
              <a:t>, en état médiocre aujourd’hui, s’améliorent.</a:t>
            </a:r>
            <a:endParaRPr lang="fr-FR" dirty="0">
              <a:solidFill>
                <a:srgbClr val="002060"/>
              </a:solidFill>
            </a:endParaRPr>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35</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300" dirty="0"/>
              <a:t>Le risque inondation reste présent sur le territoire. Les actions en faveur des cours d’eau et de l’aménagement durable du territoire contribuent à atténuer le risque sur la quasi-totalité des bassins versants. Les territoires les plus densément peuplés : côte basque, agglomérations de Pau et de Dax, restent néanmoins sensibles. Une vigilance reste de mise sur les TRI qui restent les plus attractifs en termes de population / activités, en particulier si les inondations majeures se font plus rares et disparaissent des mémoires collectives.</a:t>
            </a:r>
            <a:endParaRPr lang="fr-FR" dirty="0">
              <a:solidFill>
                <a:srgbClr val="002060"/>
              </a:solidFill>
            </a:endParaRPr>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36</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just" defTabSz="914400" rtl="0" eaLnBrk="1" fontAlgn="base" latinLnBrk="0" hangingPunct="1">
              <a:lnSpc>
                <a:spcPct val="100000"/>
              </a:lnSpc>
              <a:spcBef>
                <a:spcPct val="0"/>
              </a:spcBef>
              <a:spcAft>
                <a:spcPct val="0"/>
              </a:spcAft>
              <a:buClrTx/>
              <a:buSzTx/>
              <a:buFont typeface="Wingdings" pitchFamily="2" charset="2"/>
              <a:buChar char="§"/>
              <a:tabLst/>
            </a:pPr>
            <a:r>
              <a:rPr kumimoji="0" lang="fr-FR" sz="1400" b="0" i="0" u="none" strike="noStrike" cap="none" normalizeH="0" baseline="0" dirty="0">
                <a:ln>
                  <a:noFill/>
                </a:ln>
                <a:solidFill>
                  <a:srgbClr val="002060"/>
                </a:solidFill>
                <a:effectLst/>
                <a:latin typeface="Corbel" pitchFamily="34" charset="0"/>
                <a:ea typeface="Calibri" pitchFamily="34" charset="0"/>
                <a:cs typeface="Times New Roman" pitchFamily="18" charset="0"/>
              </a:rPr>
              <a:t> Nombre d’exploitations qui se maintient</a:t>
            </a:r>
            <a:endParaRPr kumimoji="0" lang="fr-FR" sz="1400" b="0" i="0" u="none" strike="noStrike" cap="none" normalizeH="0" baseline="0" dirty="0">
              <a:ln>
                <a:noFill/>
              </a:ln>
              <a:solidFill>
                <a:srgbClr val="002060"/>
              </a:solidFill>
              <a:effectLst/>
              <a:latin typeface="Corbel" pitchFamily="34" charset="0"/>
            </a:endParaRP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
              <a:tabLst/>
            </a:pPr>
            <a:r>
              <a:rPr kumimoji="0" lang="fr-FR" sz="1400" b="0" i="0" u="none" strike="noStrike" cap="none" normalizeH="0" baseline="0" dirty="0">
                <a:ln>
                  <a:noFill/>
                </a:ln>
                <a:solidFill>
                  <a:srgbClr val="002060"/>
                </a:solidFill>
                <a:effectLst/>
                <a:latin typeface="Corbel" pitchFamily="34" charset="0"/>
                <a:ea typeface="Calibri" pitchFamily="34" charset="0"/>
                <a:cs typeface="Times New Roman" pitchFamily="18" charset="0"/>
              </a:rPr>
              <a:t> Soutien fort (PAC) aux pratiques et systèmes assurant le maintient de la qualité de l’eau, des sols et de la biodiversité =&gt; agro-écologie (conservation, agroforesterie…), diversification des productions, stockage de matière organique et d’eau</a:t>
            </a:r>
            <a:endParaRPr kumimoji="0" lang="fr-FR" sz="1400" b="0" i="0" u="none" strike="noStrike" cap="none" normalizeH="0" baseline="0" dirty="0">
              <a:ln>
                <a:noFill/>
              </a:ln>
              <a:solidFill>
                <a:srgbClr val="002060"/>
              </a:solidFill>
              <a:effectLst/>
              <a:latin typeface="Corbel" pitchFamily="34" charset="0"/>
            </a:endParaRP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
              <a:tabLst/>
            </a:pPr>
            <a:r>
              <a:rPr kumimoji="0" lang="fr-FR" sz="1400" b="0" i="0" u="none" strike="noStrike" cap="none" normalizeH="0" baseline="0" dirty="0">
                <a:ln>
                  <a:noFill/>
                </a:ln>
                <a:solidFill>
                  <a:srgbClr val="002060"/>
                </a:solidFill>
                <a:effectLst/>
                <a:latin typeface="Corbel" pitchFamily="34" charset="0"/>
                <a:ea typeface="Calibri" pitchFamily="34" charset="0"/>
                <a:cs typeface="Times New Roman" pitchFamily="18" charset="0"/>
              </a:rPr>
              <a:t> Surfaces irriguées stables </a:t>
            </a:r>
            <a:endParaRPr kumimoji="0" lang="fr-FR" sz="1400" b="0" i="0" u="none" strike="noStrike" cap="none" normalizeH="0" baseline="0" dirty="0">
              <a:ln>
                <a:noFill/>
              </a:ln>
              <a:solidFill>
                <a:srgbClr val="002060"/>
              </a:solidFill>
              <a:effectLst/>
              <a:latin typeface="Corbel" pitchFamily="34" charset="0"/>
            </a:endParaRP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
              <a:tabLst/>
            </a:pPr>
            <a:r>
              <a:rPr kumimoji="0" lang="fr-FR" sz="1400" b="0" i="0" u="none" strike="noStrike" cap="none" normalizeH="0" baseline="0" dirty="0">
                <a:ln>
                  <a:noFill/>
                </a:ln>
                <a:solidFill>
                  <a:srgbClr val="002060"/>
                </a:solidFill>
                <a:effectLst/>
                <a:latin typeface="Corbel" pitchFamily="34" charset="0"/>
                <a:ea typeface="Calibri" pitchFamily="34" charset="0"/>
                <a:cs typeface="Times New Roman" pitchFamily="18" charset="0"/>
              </a:rPr>
              <a:t> Augmentation des surfaces forestières d’agrément et de protection (plaine)</a:t>
            </a:r>
            <a:endParaRPr kumimoji="0" lang="fr-FR" sz="1400" b="0" i="0" u="none" strike="noStrike" cap="none" normalizeH="0" baseline="0" dirty="0">
              <a:ln>
                <a:noFill/>
              </a:ln>
              <a:solidFill>
                <a:srgbClr val="002060"/>
              </a:solidFill>
              <a:effectLst/>
              <a:latin typeface="Corbel" pitchFamily="34" charset="0"/>
            </a:endParaRP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
              <a:tabLst/>
            </a:pPr>
            <a:r>
              <a:rPr kumimoji="0" lang="fr-FR" sz="1400" b="0" i="0" u="none" strike="noStrike" cap="none" normalizeH="0" baseline="0" dirty="0">
                <a:ln>
                  <a:noFill/>
                </a:ln>
                <a:solidFill>
                  <a:srgbClr val="002060"/>
                </a:solidFill>
                <a:effectLst/>
                <a:latin typeface="Corbel" pitchFamily="34" charset="0"/>
                <a:ea typeface="Calibri" pitchFamily="34" charset="0"/>
                <a:cs typeface="Times New Roman" pitchFamily="18" charset="0"/>
              </a:rPr>
              <a:t> Innovation dans l’industrie avec processus économes ou moins polluants générant des nouveaux produits/services exportables et à forte valeur ajoutée</a:t>
            </a:r>
            <a:endParaRPr kumimoji="0" lang="fr-FR" sz="1400" b="0" i="0" u="none" strike="noStrike" cap="none" normalizeH="0" baseline="0" dirty="0">
              <a:ln>
                <a:noFill/>
              </a:ln>
              <a:solidFill>
                <a:srgbClr val="002060"/>
              </a:solidFill>
              <a:effectLst/>
              <a:latin typeface="Corbel" pitchFamily="34" charset="0"/>
            </a:endParaRP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
              <a:tabLst/>
            </a:pPr>
            <a:r>
              <a:rPr kumimoji="0" lang="fr-FR" sz="1400" b="0" i="0" u="none" strike="noStrike" cap="none" normalizeH="0" baseline="0" dirty="0">
                <a:ln>
                  <a:noFill/>
                </a:ln>
                <a:solidFill>
                  <a:srgbClr val="002060"/>
                </a:solidFill>
                <a:effectLst/>
                <a:latin typeface="Corbel" pitchFamily="34" charset="0"/>
                <a:ea typeface="Calibri" pitchFamily="34" charset="0"/>
                <a:cs typeface="Times New Roman" pitchFamily="18" charset="0"/>
              </a:rPr>
              <a:t> Valorisation des effluents et argument de marketing (labellisation) </a:t>
            </a:r>
            <a:endParaRPr kumimoji="0" lang="fr-FR" sz="1400" b="0" i="0" u="none" strike="noStrike" cap="none" normalizeH="0" baseline="0" dirty="0">
              <a:ln>
                <a:noFill/>
              </a:ln>
              <a:solidFill>
                <a:srgbClr val="002060"/>
              </a:solidFill>
              <a:effectLst/>
              <a:latin typeface="Corbel" pitchFamily="34" charset="0"/>
            </a:endParaRP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
              <a:tabLst/>
            </a:pPr>
            <a:r>
              <a:rPr kumimoji="0" lang="fr-FR" sz="1400" b="0" i="0" u="none" strike="noStrike" cap="none" normalizeH="0" baseline="0" dirty="0">
                <a:ln>
                  <a:noFill/>
                </a:ln>
                <a:solidFill>
                  <a:srgbClr val="002060"/>
                </a:solidFill>
                <a:effectLst/>
                <a:latin typeface="Corbel" pitchFamily="34" charset="0"/>
                <a:ea typeface="Calibri" pitchFamily="34" charset="0"/>
                <a:cs typeface="Times New Roman" pitchFamily="18" charset="0"/>
              </a:rPr>
              <a:t> Aménagements touristiques qui intègrent des aménagements naturels renforçant le label écotourisme.</a:t>
            </a:r>
            <a:endParaRPr kumimoji="0" lang="fr-FR" sz="1400" b="0" i="0" u="none" strike="noStrike" cap="none" normalizeH="0" baseline="0" dirty="0">
              <a:ln>
                <a:noFill/>
              </a:ln>
              <a:solidFill>
                <a:srgbClr val="002060"/>
              </a:solidFill>
              <a:effectLst/>
              <a:latin typeface="Corbel" pitchFamily="34" charset="0"/>
            </a:endParaRPr>
          </a:p>
          <a:p>
            <a:endParaRPr lang="fr-FR" sz="1300" dirty="0"/>
          </a:p>
          <a:p>
            <a:r>
              <a:rPr lang="fr-FR" sz="1300" dirty="0"/>
              <a:t>Le diagramme souligne </a:t>
            </a:r>
            <a:r>
              <a:rPr lang="fr-FR" sz="1300" b="1" dirty="0"/>
              <a:t>la meilleure performance de ce scénario par rapport au scénario tendanciel pour l’ensemble des indicateurs</a:t>
            </a:r>
            <a:r>
              <a:rPr lang="fr-FR" sz="1300" dirty="0"/>
              <a:t>. Il s’agit également du seul scénario qui évite la dégradation de l’équilibre quantitatif sur le territoire (critère quantitatif proche de zéro).</a:t>
            </a:r>
            <a:endParaRPr lang="fr-FR" dirty="0">
              <a:solidFill>
                <a:srgbClr val="002060"/>
              </a:solidFill>
            </a:endParaRPr>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37</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300" dirty="0"/>
              <a:t>Dans ce scénario, les efforts de l’ensemble des acteurs économiques et collectivités dans la maitrise des prélèvements et l’optimisation des stockages contribuent à l’atténuation des effets négatifs des changements climatiques sur la période d’étiage. La situation reste à peu près similaire à ce que le territoire connait aujourd’hui. La situation se dégrade pourtant légèrement sur le </a:t>
            </a:r>
            <a:r>
              <a:rPr lang="fr-FR" sz="1300" dirty="0" err="1"/>
              <a:t>Bahus</a:t>
            </a:r>
            <a:r>
              <a:rPr lang="fr-FR" sz="1300" dirty="0"/>
              <a:t>, le Gave de Pau et le Gave d’Oloron où les impacts du changement climatique seront les plus marqués (modification de l’enneigement et de la fonte), phénomènes qui ne sont pas compensés par la création de stockages d’eau supplémentaires.</a:t>
            </a:r>
            <a:endParaRPr lang="fr-FR" dirty="0">
              <a:solidFill>
                <a:srgbClr val="002060"/>
              </a:solidFill>
            </a:endParaRPr>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38</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300" dirty="0"/>
              <a:t>L’état des masses d’eau s’améliore significativement, sur l’ensemble du territoire. L’engagement de tous les acteurs en faveur de la préservation de la ressource en eau porte ses fruits. Les objectifs du SDAGE sont atteints. Le territoire est exemplaire à l’échelle nationale et européenne. Des dépassements peuvent encore être constatés mais de façon beaucoup plus marginale (accidents ponctuels, périodes d’étiages marqués). Les bassins de la Midouze et du </a:t>
            </a:r>
            <a:r>
              <a:rPr lang="fr-FR" sz="1300" dirty="0" err="1"/>
              <a:t>Luy</a:t>
            </a:r>
            <a:r>
              <a:rPr lang="fr-FR" sz="1300" dirty="0"/>
              <a:t> dont l’état est actuellement médiocre restent un peu à la traine vis-à-vis de la reconquête du Bon Etat.</a:t>
            </a:r>
            <a:endParaRPr lang="fr-FR" dirty="0">
              <a:solidFill>
                <a:srgbClr val="002060"/>
              </a:solidFill>
            </a:endParaRPr>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39</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4</a:t>
            </a:fld>
            <a:endParaRPr lang="fr-FR" altLang="fr-FR"/>
          </a:p>
        </p:txBody>
      </p:sp>
    </p:spTree>
    <p:extLst>
      <p:ext uri="{BB962C8B-B14F-4D97-AF65-F5344CB8AC3E}">
        <p14:creationId xmlns:p14="http://schemas.microsoft.com/office/powerpoint/2010/main" val="10874324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300" dirty="0"/>
              <a:t>Le territoire voit également sa situation s’améliorer en ce qui concerne le risque inondation. La mobilisation des collectivités autour des sujets liés à l’eau les sensibilise aussi aux actions de prévention des inondations. L’aménagement du territoire est pensé pour favoriser l’infiltration à la parcelle et les villes sont plus résilientes aux inondations décennales. Les mesures inscrites dans les PAPI sont mises en œuvre. Les TRI restent des zones sensibles nécessitant des protections particulières : agglomération de Bayonne et littoral basque, ville de Pau et son agglomération, ville de Dax et son agglomération. La situation s’améliore au fil des années sur le reste du territoire.</a:t>
            </a:r>
            <a:endParaRPr lang="fr-FR" dirty="0">
              <a:solidFill>
                <a:srgbClr val="002060"/>
              </a:solidFill>
            </a:endParaRPr>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40</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41</a:t>
            </a:fld>
            <a:endParaRPr lang="fr-FR" altLang="fr-FR"/>
          </a:p>
        </p:txBody>
      </p:sp>
    </p:spTree>
    <p:extLst>
      <p:ext uri="{BB962C8B-B14F-4D97-AF65-F5344CB8AC3E}">
        <p14:creationId xmlns:p14="http://schemas.microsoft.com/office/powerpoint/2010/main" val="10874324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b="0"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42</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43</a:t>
            </a:fld>
            <a:endParaRPr lang="fr-FR" altLang="fr-FR"/>
          </a:p>
        </p:txBody>
      </p:sp>
    </p:spTree>
    <p:extLst>
      <p:ext uri="{BB962C8B-B14F-4D97-AF65-F5344CB8AC3E}">
        <p14:creationId xmlns:p14="http://schemas.microsoft.com/office/powerpoint/2010/main" val="10874324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44</a:t>
            </a:fld>
            <a:endParaRPr lang="fr-FR" altLang="fr-FR"/>
          </a:p>
        </p:txBody>
      </p:sp>
    </p:spTree>
    <p:extLst>
      <p:ext uri="{BB962C8B-B14F-4D97-AF65-F5344CB8AC3E}">
        <p14:creationId xmlns:p14="http://schemas.microsoft.com/office/powerpoint/2010/main" val="11235622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316412" y="4781015"/>
            <a:ext cx="6096168" cy="3911739"/>
          </a:xfrm>
        </p:spPr>
        <p:txBody>
          <a:bodyPr/>
          <a:lstStyle/>
          <a:p>
            <a:pPr lvl="0"/>
            <a:r>
              <a:rPr lang="fr-FR" sz="1300" dirty="0"/>
              <a:t>Assurer la généralisation large des </a:t>
            </a:r>
            <a:r>
              <a:rPr lang="fr-FR" sz="1300" b="1" dirty="0"/>
              <a:t>pratiques</a:t>
            </a:r>
            <a:r>
              <a:rPr lang="fr-FR" sz="1300" dirty="0"/>
              <a:t> assurant la </a:t>
            </a:r>
            <a:r>
              <a:rPr lang="fr-FR" sz="1300" b="1" dirty="0"/>
              <a:t>rétention de l’eau et des polluants</a:t>
            </a:r>
            <a:r>
              <a:rPr lang="fr-FR" sz="1300" dirty="0"/>
              <a:t> et la </a:t>
            </a:r>
            <a:r>
              <a:rPr lang="fr-FR" sz="1300" b="1" dirty="0"/>
              <a:t>protection des sols</a:t>
            </a:r>
            <a:r>
              <a:rPr lang="fr-FR" sz="1300" dirty="0"/>
              <a:t> et contribuer au bon fonctionnement du cycle hydrologique et des écosystèmes naturels. Une telle approche permettra de répondre à des objectifs multiples (infiltrer et stocker dans les nappes, réduire les pollutions, améliorer la biodiversité, fournir des aménités aux habitants, etc.) à moindre coût par rapport à des infrastructures classiques. Un tel changement concernerait tous les secteurs du territoire, que ce soit l’urbanisation, l’agriculture, le tourisme…. ; </a:t>
            </a:r>
          </a:p>
          <a:p>
            <a:r>
              <a:rPr lang="fr-FR" sz="1300" dirty="0"/>
              <a:t> </a:t>
            </a:r>
          </a:p>
          <a:p>
            <a:pPr lvl="0"/>
            <a:r>
              <a:rPr lang="fr-FR" sz="1300" dirty="0"/>
              <a:t>Soutenir des </a:t>
            </a:r>
            <a:r>
              <a:rPr lang="fr-FR" sz="1300" b="1" dirty="0"/>
              <a:t>dynamiques et contractualisations</a:t>
            </a:r>
            <a:r>
              <a:rPr lang="fr-FR" sz="1300" dirty="0"/>
              <a:t> entre acteurs, collectivités, financeurs… </a:t>
            </a:r>
            <a:r>
              <a:rPr lang="fr-FR" sz="1300" b="1" dirty="0"/>
              <a:t>à l’échelle de territoire</a:t>
            </a:r>
            <a:r>
              <a:rPr lang="fr-FR" sz="1300" dirty="0"/>
              <a:t>, que ce soit pour favoriser les circuits courts, assurer la production locale d’aliments pour le bétail ou faciliter l’épandage d’effluents d’élevage, ou encore rémunérer les acteurs dont les pratiques fournissent des services (écosystémiques) dont profitent les habitants, collectivités et autres activités économique du territoire ; </a:t>
            </a:r>
          </a:p>
          <a:p>
            <a:r>
              <a:rPr lang="fr-FR" sz="1300" dirty="0"/>
              <a:t> </a:t>
            </a:r>
          </a:p>
          <a:p>
            <a:pPr lvl="0"/>
            <a:r>
              <a:rPr lang="fr-FR" sz="1300" dirty="0"/>
              <a:t>Soutenir le développement d’</a:t>
            </a:r>
            <a:r>
              <a:rPr lang="fr-FR" sz="1300" b="1" dirty="0"/>
              <a:t>innovations</a:t>
            </a:r>
            <a:r>
              <a:rPr lang="fr-FR" sz="1300" dirty="0"/>
              <a:t> permettant de réduire l’empreinte eau et environnementale des activités économique et permettant de créer de la valeur dont pourront bénéficier les acteurs mettant en œuvre ces innovations – un enjeu pour les secteurs agricoles, industriels, forestiers et la filière bois…</a:t>
            </a:r>
          </a:p>
          <a:p>
            <a:r>
              <a:rPr lang="fr-FR" sz="1300" dirty="0"/>
              <a:t> </a:t>
            </a:r>
          </a:p>
          <a:p>
            <a:pPr lvl="0"/>
            <a:r>
              <a:rPr lang="fr-FR" sz="1300" dirty="0"/>
              <a:t>Renforcer la </a:t>
            </a:r>
            <a:r>
              <a:rPr lang="fr-FR" sz="1300" b="1" dirty="0"/>
              <a:t>prise de conscience</a:t>
            </a:r>
            <a:r>
              <a:rPr lang="fr-FR" sz="1300" dirty="0"/>
              <a:t> individuelle de chacun par rapport aux enjeux de gestion de l’eau et des milieux aquatiques – et de l’environnement au sens large – et contribuer ainsi à l’émergence d’une prise de conscience collective favorisant le changement de pratiques et une utilisation responsable de l’eau et des milieux aquatiques ; </a:t>
            </a:r>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45</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316412" y="4781015"/>
            <a:ext cx="6096168" cy="3911739"/>
          </a:xfrm>
        </p:spPr>
        <p:txBody>
          <a:bodyPr/>
          <a:lstStyle/>
          <a:p>
            <a:pPr lvl="0"/>
            <a:endParaRPr lang="fr-FR" sz="1300"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46</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316412" y="4781015"/>
            <a:ext cx="6096168" cy="3911739"/>
          </a:xfrm>
        </p:spPr>
        <p:txBody>
          <a:bodyPr/>
          <a:lstStyle/>
          <a:p>
            <a:pPr lvl="0"/>
            <a:endParaRPr lang="fr-FR" sz="1300"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47</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316412" y="4781015"/>
            <a:ext cx="6096168" cy="3911739"/>
          </a:xfrm>
        </p:spPr>
        <p:txBody>
          <a:bodyPr/>
          <a:lstStyle/>
          <a:p>
            <a:pPr lvl="0"/>
            <a:endParaRPr lang="fr-FR" sz="1300"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48</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b="0"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49</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Le territoire considéré</a:t>
            </a:r>
            <a:r>
              <a:rPr lang="fr-FR" baseline="0" dirty="0"/>
              <a:t> intègre l’ensemble du bassin versant de l’Adour, ainsi que les côtiers basques. </a:t>
            </a:r>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5</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60F9F0EF-2856-43F8-9470-C93C980DCE8E}" type="slidenum">
              <a:rPr lang="fr-FR">
                <a:solidFill>
                  <a:prstClr val="black"/>
                </a:solidFill>
              </a:rPr>
              <a:pPr>
                <a:defRPr/>
              </a:pPr>
              <a:t>50</a:t>
            </a:fld>
            <a:endParaRPr lang="fr-FR">
              <a:solidFill>
                <a:prstClr val="black"/>
              </a:solidFill>
            </a:endParaRPr>
          </a:p>
        </p:txBody>
      </p:sp>
    </p:spTree>
    <p:extLst>
      <p:ext uri="{BB962C8B-B14F-4D97-AF65-F5344CB8AC3E}">
        <p14:creationId xmlns:p14="http://schemas.microsoft.com/office/powerpoint/2010/main" val="38868219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Changement déjà en cours</a:t>
            </a:r>
          </a:p>
          <a:p>
            <a:r>
              <a:rPr lang="fr-FR" dirty="0" smtClean="0"/>
              <a:t>Stat</a:t>
            </a:r>
            <a:r>
              <a:rPr lang="fr-FR" baseline="0" dirty="0" smtClean="0"/>
              <a:t> du passé : augmentation significative des température</a:t>
            </a:r>
            <a:r>
              <a:rPr lang="fr-FR" baseline="0" dirty="0"/>
              <a:t> </a:t>
            </a:r>
            <a:r>
              <a:rPr lang="fr-FR" baseline="0" dirty="0" smtClean="0"/>
              <a:t>sur tout les </a:t>
            </a:r>
            <a:r>
              <a:rPr lang="fr-FR" baseline="0" dirty="0" err="1" smtClean="0"/>
              <a:t>ss</a:t>
            </a:r>
            <a:r>
              <a:rPr lang="fr-FR" baseline="0" dirty="0" smtClean="0"/>
              <a:t> bassins</a:t>
            </a:r>
          </a:p>
          <a:p>
            <a:r>
              <a:rPr lang="fr-FR" baseline="0" dirty="0" smtClean="0"/>
              <a:t>Très marqué selon les modélisation du futur</a:t>
            </a:r>
          </a:p>
          <a:p>
            <a:r>
              <a:rPr lang="fr-FR" baseline="0" dirty="0" smtClean="0"/>
              <a:t>A l’échéance 2050 au moins 2°C supplémentaire en moyenne annuelle sur le bassin et particulièrement marqué l’été et l’automne sur </a:t>
            </a:r>
          </a:p>
          <a:p>
            <a:r>
              <a:rPr lang="fr-FR" baseline="0" dirty="0" smtClean="0"/>
              <a:t>Cela aura des impacts majeurs sur l’hydrologie notamment du fait de l’augmentation de l’évapotranspiration</a:t>
            </a:r>
          </a:p>
        </p:txBody>
      </p:sp>
      <p:sp>
        <p:nvSpPr>
          <p:cNvPr id="4" name="Espace réservé du numéro de diapositive 3"/>
          <p:cNvSpPr>
            <a:spLocks noGrp="1"/>
          </p:cNvSpPr>
          <p:nvPr>
            <p:ph type="sldNum" sz="quarter" idx="10"/>
          </p:nvPr>
        </p:nvSpPr>
        <p:spPr/>
        <p:txBody>
          <a:bodyPr/>
          <a:lstStyle/>
          <a:p>
            <a:pPr>
              <a:defRPr/>
            </a:pPr>
            <a:fld id="{60F9F0EF-2856-43F8-9470-C93C980DCE8E}" type="slidenum">
              <a:rPr lang="fr-FR">
                <a:solidFill>
                  <a:prstClr val="black"/>
                </a:solidFill>
              </a:rPr>
              <a:pPr>
                <a:defRPr/>
              </a:pPr>
              <a:t>51</a:t>
            </a:fld>
            <a:endParaRPr lang="fr-FR">
              <a:solidFill>
                <a:prstClr val="black"/>
              </a:solidFill>
            </a:endParaRPr>
          </a:p>
        </p:txBody>
      </p:sp>
    </p:spTree>
    <p:extLst>
      <p:ext uri="{BB962C8B-B14F-4D97-AF65-F5344CB8AC3E}">
        <p14:creationId xmlns:p14="http://schemas.microsoft.com/office/powerpoint/2010/main" val="261763504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Espace réservé des not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endParaRPr lang="fr-FR" altLang="fr-FR" sz="1300" smtClean="0"/>
          </a:p>
        </p:txBody>
      </p:sp>
      <p:sp>
        <p:nvSpPr>
          <p:cNvPr id="103428"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fld id="{525446DB-52E7-4118-9CC5-E6E2A5FEDF2D}" type="slidenum">
              <a:rPr lang="fr-FR" altLang="fr-FR" smtClean="0">
                <a:solidFill>
                  <a:srgbClr val="000000"/>
                </a:solidFill>
              </a:rPr>
              <a:pPr/>
              <a:t>52</a:t>
            </a:fld>
            <a:endParaRPr lang="fr-FR" altLang="fr-FR" smtClean="0">
              <a:solidFill>
                <a:srgbClr val="000000"/>
              </a:solidFill>
            </a:endParaRPr>
          </a:p>
        </p:txBody>
      </p:sp>
    </p:spTree>
    <p:extLst>
      <p:ext uri="{BB962C8B-B14F-4D97-AF65-F5344CB8AC3E}">
        <p14:creationId xmlns:p14="http://schemas.microsoft.com/office/powerpoint/2010/main" val="52547120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smtClean="0"/>
          </a:p>
        </p:txBody>
      </p:sp>
      <p:sp>
        <p:nvSpPr>
          <p:cNvPr id="10445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fld id="{298CAEF1-BFA5-43B8-83AC-6F3B6C4B9D6C}" type="slidenum">
              <a:rPr lang="fr-FR" altLang="fr-FR" smtClean="0">
                <a:solidFill>
                  <a:prstClr val="black"/>
                </a:solidFill>
              </a:rPr>
              <a:pPr/>
              <a:t>53</a:t>
            </a:fld>
            <a:endParaRPr lang="fr-FR" altLang="fr-FR" smtClean="0">
              <a:solidFill>
                <a:prstClr val="black"/>
              </a:solidFill>
            </a:endParaRPr>
          </a:p>
        </p:txBody>
      </p:sp>
    </p:spTree>
    <p:extLst>
      <p:ext uri="{BB962C8B-B14F-4D97-AF65-F5344CB8AC3E}">
        <p14:creationId xmlns:p14="http://schemas.microsoft.com/office/powerpoint/2010/main" val="181758706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nSpc>
                <a:spcPct val="80000"/>
              </a:lnSpc>
              <a:spcBef>
                <a:spcPct val="0"/>
              </a:spcBef>
              <a:spcAft>
                <a:spcPts val="579"/>
              </a:spcAft>
              <a:buClr>
                <a:srgbClr val="FF6600"/>
              </a:buClr>
            </a:pPr>
            <a:r>
              <a:rPr lang="fr-FR" altLang="fr-FR" sz="1700" dirty="0">
                <a:solidFill>
                  <a:srgbClr val="7AB51D"/>
                </a:solidFill>
                <a:latin typeface="Arial" charset="0"/>
              </a:rPr>
              <a:t>Cela aura pour </a:t>
            </a:r>
            <a:r>
              <a:rPr lang="fr-FR" altLang="fr-FR" sz="1700" dirty="0" smtClean="0">
                <a:solidFill>
                  <a:srgbClr val="7AB51D"/>
                </a:solidFill>
                <a:latin typeface="Arial" charset="0"/>
              </a:rPr>
              <a:t>conséquence</a:t>
            </a:r>
            <a:r>
              <a:rPr lang="fr-FR" altLang="fr-FR" sz="1700" baseline="0" dirty="0" smtClean="0">
                <a:solidFill>
                  <a:srgbClr val="7AB51D"/>
                </a:solidFill>
                <a:latin typeface="Arial" charset="0"/>
              </a:rPr>
              <a:t> </a:t>
            </a:r>
            <a:r>
              <a:rPr lang="fr-FR" altLang="fr-FR" sz="1700" dirty="0" smtClean="0">
                <a:solidFill>
                  <a:srgbClr val="7AB51D"/>
                </a:solidFill>
                <a:latin typeface="Arial" charset="0"/>
              </a:rPr>
              <a:t>des </a:t>
            </a:r>
            <a:r>
              <a:rPr lang="fr-FR" altLang="fr-FR" sz="1700" dirty="0">
                <a:solidFill>
                  <a:srgbClr val="7AB51D"/>
                </a:solidFill>
                <a:latin typeface="Arial" charset="0"/>
              </a:rPr>
              <a:t>étiages (juin octobre) plus précoces, plus sévères et plus long</a:t>
            </a:r>
          </a:p>
          <a:p>
            <a:pPr>
              <a:lnSpc>
                <a:spcPct val="80000"/>
              </a:lnSpc>
              <a:spcBef>
                <a:spcPct val="0"/>
              </a:spcBef>
              <a:spcAft>
                <a:spcPts val="579"/>
              </a:spcAft>
              <a:buClr>
                <a:srgbClr val="FF6600"/>
              </a:buClr>
            </a:pPr>
            <a:r>
              <a:rPr lang="fr-FR" altLang="fr-FR" sz="1700" dirty="0">
                <a:solidFill>
                  <a:srgbClr val="7AB51D"/>
                </a:solidFill>
                <a:latin typeface="Arial" charset="0"/>
              </a:rPr>
              <a:t>Ce qui fait craindre au augmentation du déséquilibre quanti faisant passé le déficit actuel sur une courte période estimé à </a:t>
            </a:r>
            <a:r>
              <a:rPr lang="fr-FR" altLang="fr-FR" sz="1700" dirty="0" smtClean="0">
                <a:solidFill>
                  <a:srgbClr val="7AB51D"/>
                </a:solidFill>
                <a:latin typeface="Arial" charset="0"/>
              </a:rPr>
              <a:t>200/ </a:t>
            </a:r>
            <a:r>
              <a:rPr lang="fr-FR" altLang="fr-FR" sz="1700" dirty="0">
                <a:solidFill>
                  <a:srgbClr val="7AB51D"/>
                </a:solidFill>
                <a:latin typeface="Arial" charset="0"/>
              </a:rPr>
              <a:t>250 Mm3 à un déficit à stock, usages et objectif environnemental constants de l’ordre d’1 milliard de m3</a:t>
            </a:r>
          </a:p>
          <a:p>
            <a:pPr>
              <a:lnSpc>
                <a:spcPct val="80000"/>
              </a:lnSpc>
              <a:spcBef>
                <a:spcPct val="0"/>
              </a:spcBef>
              <a:spcAft>
                <a:spcPts val="579"/>
              </a:spcAft>
              <a:buClr>
                <a:srgbClr val="FF6600"/>
              </a:buClr>
            </a:pPr>
            <a:endParaRPr lang="fr-FR" altLang="fr-FR" sz="800" dirty="0">
              <a:latin typeface="Arial" charset="0"/>
            </a:endParaRPr>
          </a:p>
          <a:p>
            <a:pPr>
              <a:lnSpc>
                <a:spcPct val="80000"/>
              </a:lnSpc>
              <a:spcBef>
                <a:spcPct val="0"/>
              </a:spcBef>
              <a:spcAft>
                <a:spcPts val="579"/>
              </a:spcAft>
              <a:buClr>
                <a:srgbClr val="FF6600"/>
              </a:buClr>
            </a:pPr>
            <a:r>
              <a:rPr lang="fr-FR" altLang="fr-FR" sz="1700" dirty="0">
                <a:solidFill>
                  <a:srgbClr val="7AB51D"/>
                </a:solidFill>
                <a:latin typeface="Arial" charset="0"/>
              </a:rPr>
              <a:t>2016- 2018 </a:t>
            </a:r>
            <a:r>
              <a:rPr lang="fr-FR" altLang="fr-FR" sz="1700" b="1" dirty="0">
                <a:solidFill>
                  <a:srgbClr val="90C6E8"/>
                </a:solidFill>
                <a:latin typeface="Arial" charset="0"/>
              </a:rPr>
              <a:t>plans d’adaptation </a:t>
            </a:r>
          </a:p>
          <a:p>
            <a:pPr>
              <a:lnSpc>
                <a:spcPct val="80000"/>
              </a:lnSpc>
              <a:spcBef>
                <a:spcPct val="0"/>
              </a:spcBef>
              <a:spcAft>
                <a:spcPts val="579"/>
              </a:spcAft>
              <a:buClr>
                <a:srgbClr val="FF6600"/>
              </a:buClr>
            </a:pPr>
            <a:r>
              <a:rPr lang="fr-FR" altLang="fr-FR" sz="1700" b="1" dirty="0">
                <a:solidFill>
                  <a:srgbClr val="90C6E8"/>
                </a:solidFill>
                <a:latin typeface="Arial" charset="0"/>
              </a:rPr>
              <a:t>de tous les bassins</a:t>
            </a:r>
          </a:p>
          <a:p>
            <a:pPr>
              <a:lnSpc>
                <a:spcPct val="80000"/>
              </a:lnSpc>
              <a:spcBef>
                <a:spcPct val="0"/>
              </a:spcBef>
              <a:spcAft>
                <a:spcPts val="579"/>
              </a:spcAft>
              <a:buClr>
                <a:srgbClr val="FF6600"/>
              </a:buClr>
            </a:pPr>
            <a:r>
              <a:rPr lang="fr-FR" altLang="fr-FR" dirty="0" smtClean="0">
                <a:latin typeface="Arial" charset="0"/>
              </a:rPr>
              <a:t>A16 du SDAGE 2016-2021</a:t>
            </a:r>
            <a:endParaRPr lang="fr-FR" altLang="fr-FR" sz="1400" dirty="0">
              <a:latin typeface="Arial" charset="0"/>
            </a:endParaRPr>
          </a:p>
          <a:p>
            <a:endParaRPr lang="fr-FR" dirty="0"/>
          </a:p>
        </p:txBody>
      </p:sp>
      <p:sp>
        <p:nvSpPr>
          <p:cNvPr id="4" name="Espace réservé du numéro de diapositive 3"/>
          <p:cNvSpPr>
            <a:spLocks noGrp="1"/>
          </p:cNvSpPr>
          <p:nvPr>
            <p:ph type="sldNum" sz="quarter" idx="10"/>
          </p:nvPr>
        </p:nvSpPr>
        <p:spPr/>
        <p:txBody>
          <a:bodyPr/>
          <a:lstStyle/>
          <a:p>
            <a:pPr>
              <a:defRPr/>
            </a:pPr>
            <a:fld id="{60F9F0EF-2856-43F8-9470-C93C980DCE8E}" type="slidenum">
              <a:rPr lang="fr-FR">
                <a:solidFill>
                  <a:prstClr val="black"/>
                </a:solidFill>
              </a:rPr>
              <a:pPr>
                <a:defRPr/>
              </a:pPr>
              <a:t>54</a:t>
            </a:fld>
            <a:endParaRPr lang="fr-FR">
              <a:solidFill>
                <a:prstClr val="black"/>
              </a:solidFill>
            </a:endParaRPr>
          </a:p>
        </p:txBody>
      </p:sp>
    </p:spTree>
    <p:extLst>
      <p:ext uri="{BB962C8B-B14F-4D97-AF65-F5344CB8AC3E}">
        <p14:creationId xmlns:p14="http://schemas.microsoft.com/office/powerpoint/2010/main" val="13647887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spcBef>
                <a:spcPct val="0"/>
              </a:spcBef>
              <a:spcAft>
                <a:spcPts val="579"/>
              </a:spcAft>
              <a:buClr>
                <a:srgbClr val="FF6600"/>
              </a:buClr>
            </a:pPr>
            <a:r>
              <a:rPr lang="fr-FR" altLang="fr-FR" sz="1200" dirty="0" smtClean="0">
                <a:solidFill>
                  <a:srgbClr val="7AB51D"/>
                </a:solidFill>
                <a:latin typeface="Arial" charset="0"/>
              </a:rPr>
              <a:t>Le plan est une commande du CB annoncé </a:t>
            </a:r>
            <a:r>
              <a:rPr lang="fr-FR" altLang="fr-FR" sz="1200" dirty="0" err="1" smtClean="0">
                <a:solidFill>
                  <a:srgbClr val="7AB51D"/>
                </a:solidFill>
                <a:latin typeface="Arial" charset="0"/>
              </a:rPr>
              <a:t>danss</a:t>
            </a:r>
            <a:r>
              <a:rPr lang="fr-FR" altLang="fr-FR" sz="1200" dirty="0" smtClean="0">
                <a:solidFill>
                  <a:srgbClr val="7AB51D"/>
                </a:solidFill>
                <a:latin typeface="Arial" charset="0"/>
              </a:rPr>
              <a:t> le </a:t>
            </a:r>
            <a:r>
              <a:rPr lang="fr-FR" altLang="fr-FR" sz="1200" dirty="0" err="1" smtClean="0">
                <a:solidFill>
                  <a:srgbClr val="7AB51D"/>
                </a:solidFill>
                <a:latin typeface="Arial" charset="0"/>
              </a:rPr>
              <a:t>sdage</a:t>
            </a:r>
            <a:r>
              <a:rPr lang="fr-FR" altLang="fr-FR" sz="1200" dirty="0" smtClean="0">
                <a:solidFill>
                  <a:srgbClr val="7AB51D"/>
                </a:solidFill>
                <a:latin typeface="Arial" charset="0"/>
              </a:rPr>
              <a:t> actuel</a:t>
            </a:r>
          </a:p>
          <a:p>
            <a:pPr>
              <a:lnSpc>
                <a:spcPct val="80000"/>
              </a:lnSpc>
              <a:spcBef>
                <a:spcPct val="0"/>
              </a:spcBef>
              <a:spcAft>
                <a:spcPts val="579"/>
              </a:spcAft>
              <a:buClr>
                <a:srgbClr val="FF6600"/>
              </a:buClr>
            </a:pPr>
            <a:r>
              <a:rPr lang="fr-FR" altLang="fr-FR" sz="1200" dirty="0" smtClean="0">
                <a:solidFill>
                  <a:srgbClr val="7AB51D"/>
                </a:solidFill>
                <a:latin typeface="Arial" charset="0"/>
              </a:rPr>
              <a:t>Il s’inscrit </a:t>
            </a:r>
            <a:r>
              <a:rPr lang="fr-FR" altLang="fr-FR" sz="1200" dirty="0" err="1" smtClean="0">
                <a:solidFill>
                  <a:srgbClr val="7AB51D"/>
                </a:solidFill>
                <a:latin typeface="Arial" charset="0"/>
              </a:rPr>
              <a:t>danss</a:t>
            </a:r>
            <a:r>
              <a:rPr lang="fr-FR" altLang="fr-FR" sz="1200" dirty="0" smtClean="0">
                <a:solidFill>
                  <a:srgbClr val="7AB51D"/>
                </a:solidFill>
                <a:latin typeface="Arial" charset="0"/>
              </a:rPr>
              <a:t> les suites logiques de la COP21 de Paris</a:t>
            </a:r>
          </a:p>
          <a:p>
            <a:r>
              <a:rPr lang="fr-FR" altLang="fr-FR" dirty="0" smtClean="0"/>
              <a:t>Le CB a lancé la démarche en mai</a:t>
            </a:r>
            <a:r>
              <a:rPr lang="fr-FR" altLang="fr-FR" baseline="0" dirty="0" smtClean="0"/>
              <a:t> 2016</a:t>
            </a:r>
          </a:p>
          <a:p>
            <a:r>
              <a:rPr lang="fr-FR" altLang="fr-FR" baseline="0" dirty="0" smtClean="0"/>
              <a:t>Le CB a constitué un groupe ad hoc d’une 20aine de personnes regroupant des mb du CB, des experts du CS du CB et les services de l’ETAT DREAL, DRAAF, ARS et des région pour veiller à la cohérence entre </a:t>
            </a:r>
            <a:r>
              <a:rPr lang="fr-FR" altLang="fr-FR" baseline="0" dirty="0" err="1" smtClean="0"/>
              <a:t>ts</a:t>
            </a:r>
            <a:r>
              <a:rPr lang="fr-FR" altLang="fr-FR" baseline="0" dirty="0" smtClean="0"/>
              <a:t> </a:t>
            </a:r>
            <a:r>
              <a:rPr lang="fr-FR" altLang="fr-FR" dirty="0" smtClean="0"/>
              <a:t>les exo de planification des régions, notamment les SRADDET à l’échelle régionale</a:t>
            </a:r>
          </a:p>
          <a:p>
            <a:endParaRPr lang="fr-FR" altLang="fr-FR" dirty="0" smtClean="0"/>
          </a:p>
          <a:p>
            <a:r>
              <a:rPr lang="fr-FR" altLang="fr-FR" dirty="0" smtClean="0"/>
              <a:t>Sol, ville, santé et prospective agricole</a:t>
            </a:r>
          </a:p>
        </p:txBody>
      </p:sp>
      <p:sp>
        <p:nvSpPr>
          <p:cNvPr id="2970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828" indent="-285702">
              <a:defRPr>
                <a:solidFill>
                  <a:schemeClr val="tx1"/>
                </a:solidFill>
                <a:latin typeface="Arial" charset="0"/>
                <a:ea typeface="MS PGothic" pitchFamily="34" charset="-128"/>
              </a:defRPr>
            </a:lvl2pPr>
            <a:lvl3pPr marL="1142814" indent="-228562">
              <a:defRPr>
                <a:solidFill>
                  <a:schemeClr val="tx1"/>
                </a:solidFill>
                <a:latin typeface="Arial" charset="0"/>
                <a:ea typeface="MS PGothic" pitchFamily="34" charset="-128"/>
              </a:defRPr>
            </a:lvl3pPr>
            <a:lvl4pPr marL="1599940" indent="-228562">
              <a:defRPr>
                <a:solidFill>
                  <a:schemeClr val="tx1"/>
                </a:solidFill>
                <a:latin typeface="Arial" charset="0"/>
                <a:ea typeface="MS PGothic" pitchFamily="34" charset="-128"/>
              </a:defRPr>
            </a:lvl4pPr>
            <a:lvl5pPr marL="2057065" indent="-228562">
              <a:defRPr>
                <a:solidFill>
                  <a:schemeClr val="tx1"/>
                </a:solidFill>
                <a:latin typeface="Arial" charset="0"/>
                <a:ea typeface="MS PGothic" pitchFamily="34" charset="-128"/>
              </a:defRPr>
            </a:lvl5pPr>
            <a:lvl6pPr marL="2514191" indent="-228562" eaLnBrk="0" fontAlgn="base" hangingPunct="0">
              <a:spcBef>
                <a:spcPct val="0"/>
              </a:spcBef>
              <a:spcAft>
                <a:spcPct val="0"/>
              </a:spcAft>
              <a:defRPr>
                <a:solidFill>
                  <a:schemeClr val="tx1"/>
                </a:solidFill>
                <a:latin typeface="Arial" charset="0"/>
                <a:ea typeface="MS PGothic" pitchFamily="34" charset="-128"/>
              </a:defRPr>
            </a:lvl6pPr>
            <a:lvl7pPr marL="2971318" indent="-228562" eaLnBrk="0" fontAlgn="base" hangingPunct="0">
              <a:spcBef>
                <a:spcPct val="0"/>
              </a:spcBef>
              <a:spcAft>
                <a:spcPct val="0"/>
              </a:spcAft>
              <a:defRPr>
                <a:solidFill>
                  <a:schemeClr val="tx1"/>
                </a:solidFill>
                <a:latin typeface="Arial" charset="0"/>
                <a:ea typeface="MS PGothic" pitchFamily="34" charset="-128"/>
              </a:defRPr>
            </a:lvl7pPr>
            <a:lvl8pPr marL="3428443" indent="-228562" eaLnBrk="0" fontAlgn="base" hangingPunct="0">
              <a:spcBef>
                <a:spcPct val="0"/>
              </a:spcBef>
              <a:spcAft>
                <a:spcPct val="0"/>
              </a:spcAft>
              <a:defRPr>
                <a:solidFill>
                  <a:schemeClr val="tx1"/>
                </a:solidFill>
                <a:latin typeface="Arial" charset="0"/>
                <a:ea typeface="MS PGothic" pitchFamily="34" charset="-128"/>
              </a:defRPr>
            </a:lvl8pPr>
            <a:lvl9pPr marL="3885568" indent="-228562" eaLnBrk="0" fontAlgn="base" hangingPunct="0">
              <a:spcBef>
                <a:spcPct val="0"/>
              </a:spcBef>
              <a:spcAft>
                <a:spcPct val="0"/>
              </a:spcAft>
              <a:defRPr>
                <a:solidFill>
                  <a:schemeClr val="tx1"/>
                </a:solidFill>
                <a:latin typeface="Arial" charset="0"/>
                <a:ea typeface="MS PGothic" pitchFamily="34" charset="-128"/>
              </a:defRPr>
            </a:lvl9pPr>
          </a:lstStyle>
          <a:p>
            <a:fld id="{8E5FAABB-ACF9-466C-BE63-8F41EC78684D}" type="slidenum">
              <a:rPr lang="fr-FR" altLang="fr-FR" smtClean="0">
                <a:solidFill>
                  <a:prstClr val="black"/>
                </a:solidFill>
                <a:latin typeface="Times New Roman" pitchFamily="18" charset="0"/>
                <a:cs typeface="Arial" charset="0"/>
              </a:rPr>
              <a:pPr/>
              <a:t>55</a:t>
            </a:fld>
            <a:endParaRPr lang="fr-FR" altLang="fr-FR" smtClean="0">
              <a:solidFill>
                <a:prstClr val="black"/>
              </a:solidFill>
              <a:latin typeface="Times New Roman" pitchFamily="18" charset="0"/>
              <a:cs typeface="Arial" charset="0"/>
            </a:endParaRPr>
          </a:p>
        </p:txBody>
      </p:sp>
    </p:spTree>
    <p:extLst>
      <p:ext uri="{BB962C8B-B14F-4D97-AF65-F5344CB8AC3E}">
        <p14:creationId xmlns:p14="http://schemas.microsoft.com/office/powerpoint/2010/main" val="39869621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fr-FR" dirty="0"/>
              <a:t>1 partage du diagnostic aidé du </a:t>
            </a:r>
            <a:r>
              <a:rPr lang="fr-FR" dirty="0" smtClean="0"/>
              <a:t>comité scientifique </a:t>
            </a:r>
            <a:endParaRPr lang="fr-FR" dirty="0"/>
          </a:p>
          <a:p>
            <a:pPr>
              <a:defRPr/>
            </a:pPr>
            <a:endParaRPr lang="fr-FR" dirty="0"/>
          </a:p>
          <a:p>
            <a:pPr>
              <a:defRPr/>
            </a:pPr>
            <a:r>
              <a:rPr lang="fr-FR" dirty="0"/>
              <a:t>2 passer des connaissances scientifiques à l’action</a:t>
            </a:r>
          </a:p>
          <a:p>
            <a:pPr>
              <a:defRPr/>
            </a:pPr>
            <a:r>
              <a:rPr lang="fr-FR" dirty="0"/>
              <a:t>pour sensibiliser sur les impacts du CC dans le domaine de l’eau et graduer le niveau de réponse</a:t>
            </a:r>
          </a:p>
          <a:p>
            <a:pPr>
              <a:defRPr/>
            </a:pPr>
            <a:endParaRPr lang="fr-FR" dirty="0"/>
          </a:p>
          <a:p>
            <a:pPr>
              <a:defRPr/>
            </a:pPr>
            <a:r>
              <a:rPr lang="fr-FR" dirty="0"/>
              <a:t>3 panel de mesures à combiner entre elles en fonction des réalités locales mais également des actions de portée bassin </a:t>
            </a:r>
          </a:p>
          <a:p>
            <a:pPr>
              <a:defRPr/>
            </a:pPr>
            <a:r>
              <a:rPr lang="fr-FR" dirty="0"/>
              <a:t>L’objectif étant de réduire la vulnérabilité des territoires dit autrement favoriser la résilience des territoires</a:t>
            </a:r>
            <a:endParaRPr lang="fr-FR" altLang="fr-FR" dirty="0" smtClean="0"/>
          </a:p>
        </p:txBody>
      </p:sp>
      <p:sp>
        <p:nvSpPr>
          <p:cNvPr id="2970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828" indent="-285702">
              <a:defRPr>
                <a:solidFill>
                  <a:schemeClr val="tx1"/>
                </a:solidFill>
                <a:latin typeface="Arial" charset="0"/>
                <a:ea typeface="MS PGothic" pitchFamily="34" charset="-128"/>
              </a:defRPr>
            </a:lvl2pPr>
            <a:lvl3pPr marL="1142814" indent="-228562">
              <a:defRPr>
                <a:solidFill>
                  <a:schemeClr val="tx1"/>
                </a:solidFill>
                <a:latin typeface="Arial" charset="0"/>
                <a:ea typeface="MS PGothic" pitchFamily="34" charset="-128"/>
              </a:defRPr>
            </a:lvl3pPr>
            <a:lvl4pPr marL="1599940" indent="-228562">
              <a:defRPr>
                <a:solidFill>
                  <a:schemeClr val="tx1"/>
                </a:solidFill>
                <a:latin typeface="Arial" charset="0"/>
                <a:ea typeface="MS PGothic" pitchFamily="34" charset="-128"/>
              </a:defRPr>
            </a:lvl4pPr>
            <a:lvl5pPr marL="2057065" indent="-228562">
              <a:defRPr>
                <a:solidFill>
                  <a:schemeClr val="tx1"/>
                </a:solidFill>
                <a:latin typeface="Arial" charset="0"/>
                <a:ea typeface="MS PGothic" pitchFamily="34" charset="-128"/>
              </a:defRPr>
            </a:lvl5pPr>
            <a:lvl6pPr marL="2514191" indent="-228562" eaLnBrk="0" fontAlgn="base" hangingPunct="0">
              <a:spcBef>
                <a:spcPct val="0"/>
              </a:spcBef>
              <a:spcAft>
                <a:spcPct val="0"/>
              </a:spcAft>
              <a:defRPr>
                <a:solidFill>
                  <a:schemeClr val="tx1"/>
                </a:solidFill>
                <a:latin typeface="Arial" charset="0"/>
                <a:ea typeface="MS PGothic" pitchFamily="34" charset="-128"/>
              </a:defRPr>
            </a:lvl6pPr>
            <a:lvl7pPr marL="2971318" indent="-228562" eaLnBrk="0" fontAlgn="base" hangingPunct="0">
              <a:spcBef>
                <a:spcPct val="0"/>
              </a:spcBef>
              <a:spcAft>
                <a:spcPct val="0"/>
              </a:spcAft>
              <a:defRPr>
                <a:solidFill>
                  <a:schemeClr val="tx1"/>
                </a:solidFill>
                <a:latin typeface="Arial" charset="0"/>
                <a:ea typeface="MS PGothic" pitchFamily="34" charset="-128"/>
              </a:defRPr>
            </a:lvl7pPr>
            <a:lvl8pPr marL="3428443" indent="-228562" eaLnBrk="0" fontAlgn="base" hangingPunct="0">
              <a:spcBef>
                <a:spcPct val="0"/>
              </a:spcBef>
              <a:spcAft>
                <a:spcPct val="0"/>
              </a:spcAft>
              <a:defRPr>
                <a:solidFill>
                  <a:schemeClr val="tx1"/>
                </a:solidFill>
                <a:latin typeface="Arial" charset="0"/>
                <a:ea typeface="MS PGothic" pitchFamily="34" charset="-128"/>
              </a:defRPr>
            </a:lvl8pPr>
            <a:lvl9pPr marL="3885568" indent="-228562" eaLnBrk="0" fontAlgn="base" hangingPunct="0">
              <a:spcBef>
                <a:spcPct val="0"/>
              </a:spcBef>
              <a:spcAft>
                <a:spcPct val="0"/>
              </a:spcAft>
              <a:defRPr>
                <a:solidFill>
                  <a:schemeClr val="tx1"/>
                </a:solidFill>
                <a:latin typeface="Arial" charset="0"/>
                <a:ea typeface="MS PGothic" pitchFamily="34" charset="-128"/>
              </a:defRPr>
            </a:lvl9pPr>
          </a:lstStyle>
          <a:p>
            <a:fld id="{8E5FAABB-ACF9-466C-BE63-8F41EC78684D}" type="slidenum">
              <a:rPr lang="fr-FR" altLang="fr-FR" smtClean="0">
                <a:solidFill>
                  <a:prstClr val="black"/>
                </a:solidFill>
                <a:latin typeface="Times New Roman" pitchFamily="18" charset="0"/>
                <a:cs typeface="Arial" charset="0"/>
              </a:rPr>
              <a:pPr/>
              <a:t>56</a:t>
            </a:fld>
            <a:endParaRPr lang="fr-FR" altLang="fr-FR" smtClean="0">
              <a:solidFill>
                <a:prstClr val="black"/>
              </a:solidFill>
              <a:latin typeface="Times New Roman" pitchFamily="18" charset="0"/>
              <a:cs typeface="Arial" charset="0"/>
            </a:endParaRPr>
          </a:p>
        </p:txBody>
      </p:sp>
    </p:spTree>
    <p:extLst>
      <p:ext uri="{BB962C8B-B14F-4D97-AF65-F5344CB8AC3E}">
        <p14:creationId xmlns:p14="http://schemas.microsoft.com/office/powerpoint/2010/main" val="320839754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882213" lvl="2">
              <a:defRPr/>
            </a:pPr>
            <a:r>
              <a:rPr lang="fr-FR" sz="1900" dirty="0" smtClean="0">
                <a:ea typeface="MS Mincho" panose="02020609040205080304" pitchFamily="49" charset="-128"/>
                <a:cs typeface="Times New Roman" panose="02020603050405020304" pitchFamily="18" charset="0"/>
              </a:rPr>
              <a:t>Assez </a:t>
            </a:r>
            <a:r>
              <a:rPr lang="fr-FR" sz="1900" dirty="0">
                <a:ea typeface="MS Mincho" panose="02020609040205080304" pitchFamily="49" charset="-128"/>
                <a:cs typeface="Times New Roman" panose="02020603050405020304" pitchFamily="18" charset="0"/>
              </a:rPr>
              <a:t>classiquement, on retrouve 4 objectifs majeurs qui </a:t>
            </a:r>
            <a:r>
              <a:rPr lang="fr-FR" sz="1900" dirty="0" smtClean="0">
                <a:ea typeface="MS Mincho" panose="02020609040205080304" pitchFamily="49" charset="-128"/>
                <a:cs typeface="Times New Roman" panose="02020603050405020304" pitchFamily="18" charset="0"/>
              </a:rPr>
              <a:t>répondent aux </a:t>
            </a:r>
            <a:r>
              <a:rPr lang="fr-FR" sz="1900" dirty="0">
                <a:ea typeface="MS Mincho" panose="02020609040205080304" pitchFamily="49" charset="-128"/>
                <a:cs typeface="Times New Roman" panose="02020603050405020304" pitchFamily="18" charset="0"/>
              </a:rPr>
              <a:t>4 enjeux </a:t>
            </a:r>
            <a:r>
              <a:rPr lang="fr-FR" sz="1900" dirty="0" smtClean="0">
                <a:ea typeface="MS Mincho" panose="02020609040205080304" pitchFamily="49" charset="-128"/>
                <a:cs typeface="Times New Roman" panose="02020603050405020304" pitchFamily="18" charset="0"/>
              </a:rPr>
              <a:t>identifiés </a:t>
            </a:r>
            <a:r>
              <a:rPr lang="fr-FR" sz="1900" dirty="0">
                <a:ea typeface="MS Mincho" panose="02020609040205080304" pitchFamily="49" charset="-128"/>
                <a:cs typeface="Times New Roman" panose="02020603050405020304" pitchFamily="18" charset="0"/>
              </a:rPr>
              <a:t>par le gp de travail</a:t>
            </a:r>
          </a:p>
          <a:p>
            <a:pPr lvl="0"/>
            <a:r>
              <a:rPr lang="fr-FR" dirty="0"/>
              <a:t>Faire face à une baisse et une plus grande variabilité de l’hydrologie naturelle et limiter l’effet des sécheresses ; OCCURRENCE DES SECHERESSES DES SOLS DECENNALES EN 2050</a:t>
            </a:r>
          </a:p>
          <a:p>
            <a:pPr lvl="0"/>
            <a:r>
              <a:rPr lang="fr-FR" dirty="0"/>
              <a:t>Préserver la qualité de la ressource en eau et des milieux aquatiques ;</a:t>
            </a:r>
          </a:p>
          <a:p>
            <a:pPr lvl="0"/>
            <a:r>
              <a:rPr lang="fr-FR" dirty="0"/>
              <a:t>Accompagner la mutation des écosystèmes aquatiques ;</a:t>
            </a:r>
          </a:p>
          <a:p>
            <a:pPr lvl="0"/>
            <a:r>
              <a:rPr lang="fr-FR" dirty="0"/>
              <a:t>Réduire la vulnérabilité face aux évènements extrêmes.</a:t>
            </a:r>
          </a:p>
          <a:p>
            <a:pPr marL="882213" lvl="2">
              <a:defRPr/>
            </a:pPr>
            <a:r>
              <a:rPr lang="fr-FR" sz="1900" dirty="0">
                <a:ea typeface="MS Mincho" panose="02020609040205080304" pitchFamily="49" charset="-128"/>
                <a:cs typeface="Times New Roman" panose="02020603050405020304" pitchFamily="18" charset="0"/>
              </a:rPr>
              <a:t>Inondation continentale</a:t>
            </a:r>
          </a:p>
          <a:p>
            <a:pPr marL="882213" lvl="2">
              <a:defRPr/>
            </a:pPr>
            <a:r>
              <a:rPr lang="fr-FR" sz="1900" dirty="0">
                <a:ea typeface="MS Mincho" panose="02020609040205080304" pitchFamily="49" charset="-128"/>
                <a:cs typeface="Times New Roman" panose="02020603050405020304" pitchFamily="18" charset="0"/>
              </a:rPr>
              <a:t>Erosion côtière</a:t>
            </a:r>
          </a:p>
          <a:p>
            <a:pPr marL="882213" lvl="2">
              <a:defRPr/>
            </a:pPr>
            <a:r>
              <a:rPr lang="fr-FR" sz="1900" dirty="0">
                <a:ea typeface="MS Mincho" panose="02020609040205080304" pitchFamily="49" charset="-128"/>
                <a:cs typeface="Times New Roman" panose="02020603050405020304" pitchFamily="18" charset="0"/>
              </a:rPr>
              <a:t>Submersion marine CARTE DE RISQUE SUR TTE LA FACADE ATLNATIQ  EN 2100</a:t>
            </a:r>
          </a:p>
          <a:p>
            <a:pPr marL="882213" lvl="2">
              <a:defRPr/>
            </a:pPr>
            <a:endParaRPr lang="fr-FR" sz="1900" dirty="0">
              <a:ea typeface="MS Mincho" panose="02020609040205080304" pitchFamily="49" charset="-128"/>
              <a:cs typeface="Times New Roman" panose="02020603050405020304" pitchFamily="18" charset="0"/>
            </a:endParaRPr>
          </a:p>
          <a:p>
            <a:endParaRPr lang="fr-FR" altLang="fr-FR" dirty="0" smtClean="0"/>
          </a:p>
        </p:txBody>
      </p:sp>
      <p:sp>
        <p:nvSpPr>
          <p:cNvPr id="2458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828" indent="-285702">
              <a:defRPr>
                <a:solidFill>
                  <a:schemeClr val="tx1"/>
                </a:solidFill>
                <a:latin typeface="Arial" charset="0"/>
                <a:ea typeface="MS PGothic" pitchFamily="34" charset="-128"/>
              </a:defRPr>
            </a:lvl2pPr>
            <a:lvl3pPr marL="1142814" indent="-228562">
              <a:defRPr>
                <a:solidFill>
                  <a:schemeClr val="tx1"/>
                </a:solidFill>
                <a:latin typeface="Arial" charset="0"/>
                <a:ea typeface="MS PGothic" pitchFamily="34" charset="-128"/>
              </a:defRPr>
            </a:lvl3pPr>
            <a:lvl4pPr marL="1599940" indent="-228562">
              <a:defRPr>
                <a:solidFill>
                  <a:schemeClr val="tx1"/>
                </a:solidFill>
                <a:latin typeface="Arial" charset="0"/>
                <a:ea typeface="MS PGothic" pitchFamily="34" charset="-128"/>
              </a:defRPr>
            </a:lvl4pPr>
            <a:lvl5pPr marL="2057065" indent="-228562">
              <a:defRPr>
                <a:solidFill>
                  <a:schemeClr val="tx1"/>
                </a:solidFill>
                <a:latin typeface="Arial" charset="0"/>
                <a:ea typeface="MS PGothic" pitchFamily="34" charset="-128"/>
              </a:defRPr>
            </a:lvl5pPr>
            <a:lvl6pPr marL="2514191" indent="-228562" eaLnBrk="0" fontAlgn="base" hangingPunct="0">
              <a:spcBef>
                <a:spcPct val="0"/>
              </a:spcBef>
              <a:spcAft>
                <a:spcPct val="0"/>
              </a:spcAft>
              <a:defRPr>
                <a:solidFill>
                  <a:schemeClr val="tx1"/>
                </a:solidFill>
                <a:latin typeface="Arial" charset="0"/>
                <a:ea typeface="MS PGothic" pitchFamily="34" charset="-128"/>
              </a:defRPr>
            </a:lvl6pPr>
            <a:lvl7pPr marL="2971318" indent="-228562" eaLnBrk="0" fontAlgn="base" hangingPunct="0">
              <a:spcBef>
                <a:spcPct val="0"/>
              </a:spcBef>
              <a:spcAft>
                <a:spcPct val="0"/>
              </a:spcAft>
              <a:defRPr>
                <a:solidFill>
                  <a:schemeClr val="tx1"/>
                </a:solidFill>
                <a:latin typeface="Arial" charset="0"/>
                <a:ea typeface="MS PGothic" pitchFamily="34" charset="-128"/>
              </a:defRPr>
            </a:lvl7pPr>
            <a:lvl8pPr marL="3428443" indent="-228562" eaLnBrk="0" fontAlgn="base" hangingPunct="0">
              <a:spcBef>
                <a:spcPct val="0"/>
              </a:spcBef>
              <a:spcAft>
                <a:spcPct val="0"/>
              </a:spcAft>
              <a:defRPr>
                <a:solidFill>
                  <a:schemeClr val="tx1"/>
                </a:solidFill>
                <a:latin typeface="Arial" charset="0"/>
                <a:ea typeface="MS PGothic" pitchFamily="34" charset="-128"/>
              </a:defRPr>
            </a:lvl8pPr>
            <a:lvl9pPr marL="3885568" indent="-228562" eaLnBrk="0" fontAlgn="base" hangingPunct="0">
              <a:spcBef>
                <a:spcPct val="0"/>
              </a:spcBef>
              <a:spcAft>
                <a:spcPct val="0"/>
              </a:spcAft>
              <a:defRPr>
                <a:solidFill>
                  <a:schemeClr val="tx1"/>
                </a:solidFill>
                <a:latin typeface="Arial" charset="0"/>
                <a:ea typeface="MS PGothic" pitchFamily="34" charset="-128"/>
              </a:defRPr>
            </a:lvl9pPr>
          </a:lstStyle>
          <a:p>
            <a:fld id="{9024698A-182F-4A19-893A-17C19650980E}" type="slidenum">
              <a:rPr lang="fr-FR" altLang="fr-FR" smtClean="0">
                <a:solidFill>
                  <a:prstClr val="black"/>
                </a:solidFill>
                <a:cs typeface="Arial" charset="0"/>
              </a:rPr>
              <a:pPr/>
              <a:t>57</a:t>
            </a:fld>
            <a:endParaRPr lang="fr-FR" altLang="fr-FR" smtClean="0">
              <a:solidFill>
                <a:prstClr val="black"/>
              </a:solidFill>
              <a:cs typeface="Arial" charset="0"/>
            </a:endParaRPr>
          </a:p>
        </p:txBody>
      </p:sp>
    </p:spTree>
    <p:extLst>
      <p:ext uri="{BB962C8B-B14F-4D97-AF65-F5344CB8AC3E}">
        <p14:creationId xmlns:p14="http://schemas.microsoft.com/office/powerpoint/2010/main" val="55750952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fr-FR" kern="0" dirty="0" smtClean="0"/>
              <a:t>7 axes</a:t>
            </a:r>
          </a:p>
          <a:p>
            <a:r>
              <a:rPr lang="fr-FR" altLang="fr-FR" kern="0" dirty="0" smtClean="0"/>
              <a:t>1- Prendre de conscience qu’il faut agir</a:t>
            </a:r>
            <a:endParaRPr lang="fr-FR" altLang="fr-FR" sz="100" kern="0" dirty="0"/>
          </a:p>
          <a:p>
            <a:r>
              <a:rPr lang="fr-FR" altLang="fr-FR" kern="0" dirty="0" smtClean="0"/>
              <a:t>2- Assurer une gouvernance adaptative</a:t>
            </a:r>
            <a:endParaRPr lang="fr-FR" altLang="fr-FR" sz="100" kern="0" dirty="0"/>
          </a:p>
          <a:p>
            <a:r>
              <a:rPr lang="fr-FR" altLang="fr-FR" kern="0" dirty="0" smtClean="0"/>
              <a:t>3- Intégrer les enjeux futurs de l’eau dans l’aménagement du territoire</a:t>
            </a:r>
            <a:endParaRPr lang="fr-FR" altLang="fr-FR" sz="100" kern="0" dirty="0"/>
          </a:p>
          <a:p>
            <a:r>
              <a:rPr lang="fr-FR" altLang="fr-FR" kern="0" dirty="0" smtClean="0"/>
              <a:t>4- Miser sur la nature et renforcer la résilience des écosystèmes</a:t>
            </a:r>
            <a:endParaRPr lang="fr-FR" altLang="fr-FR" sz="100" kern="0" dirty="0"/>
          </a:p>
          <a:p>
            <a:r>
              <a:rPr lang="fr-FR" altLang="fr-FR" kern="0" dirty="0" smtClean="0"/>
              <a:t>5- Renforcer un développement économe moins polluant et moins vulnérable</a:t>
            </a:r>
            <a:endParaRPr lang="fr-FR" altLang="fr-FR" sz="100" kern="0" dirty="0"/>
          </a:p>
          <a:p>
            <a:r>
              <a:rPr lang="fr-FR" altLang="fr-FR" kern="0" dirty="0" smtClean="0"/>
              <a:t>6- Sécuriser les ressources et se prémunir contre les risques naturels</a:t>
            </a:r>
          </a:p>
          <a:p>
            <a:endParaRPr lang="fr-FR" altLang="fr-FR" dirty="0" smtClean="0"/>
          </a:p>
        </p:txBody>
      </p:sp>
      <p:sp>
        <p:nvSpPr>
          <p:cNvPr id="2458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828" indent="-285702">
              <a:defRPr>
                <a:solidFill>
                  <a:schemeClr val="tx1"/>
                </a:solidFill>
                <a:latin typeface="Arial" charset="0"/>
                <a:ea typeface="MS PGothic" pitchFamily="34" charset="-128"/>
              </a:defRPr>
            </a:lvl2pPr>
            <a:lvl3pPr marL="1142814" indent="-228562">
              <a:defRPr>
                <a:solidFill>
                  <a:schemeClr val="tx1"/>
                </a:solidFill>
                <a:latin typeface="Arial" charset="0"/>
                <a:ea typeface="MS PGothic" pitchFamily="34" charset="-128"/>
              </a:defRPr>
            </a:lvl3pPr>
            <a:lvl4pPr marL="1599940" indent="-228562">
              <a:defRPr>
                <a:solidFill>
                  <a:schemeClr val="tx1"/>
                </a:solidFill>
                <a:latin typeface="Arial" charset="0"/>
                <a:ea typeface="MS PGothic" pitchFamily="34" charset="-128"/>
              </a:defRPr>
            </a:lvl4pPr>
            <a:lvl5pPr marL="2057065" indent="-228562">
              <a:defRPr>
                <a:solidFill>
                  <a:schemeClr val="tx1"/>
                </a:solidFill>
                <a:latin typeface="Arial" charset="0"/>
                <a:ea typeface="MS PGothic" pitchFamily="34" charset="-128"/>
              </a:defRPr>
            </a:lvl5pPr>
            <a:lvl6pPr marL="2514191" indent="-228562" eaLnBrk="0" fontAlgn="base" hangingPunct="0">
              <a:spcBef>
                <a:spcPct val="0"/>
              </a:spcBef>
              <a:spcAft>
                <a:spcPct val="0"/>
              </a:spcAft>
              <a:defRPr>
                <a:solidFill>
                  <a:schemeClr val="tx1"/>
                </a:solidFill>
                <a:latin typeface="Arial" charset="0"/>
                <a:ea typeface="MS PGothic" pitchFamily="34" charset="-128"/>
              </a:defRPr>
            </a:lvl6pPr>
            <a:lvl7pPr marL="2971318" indent="-228562" eaLnBrk="0" fontAlgn="base" hangingPunct="0">
              <a:spcBef>
                <a:spcPct val="0"/>
              </a:spcBef>
              <a:spcAft>
                <a:spcPct val="0"/>
              </a:spcAft>
              <a:defRPr>
                <a:solidFill>
                  <a:schemeClr val="tx1"/>
                </a:solidFill>
                <a:latin typeface="Arial" charset="0"/>
                <a:ea typeface="MS PGothic" pitchFamily="34" charset="-128"/>
              </a:defRPr>
            </a:lvl7pPr>
            <a:lvl8pPr marL="3428443" indent="-228562" eaLnBrk="0" fontAlgn="base" hangingPunct="0">
              <a:spcBef>
                <a:spcPct val="0"/>
              </a:spcBef>
              <a:spcAft>
                <a:spcPct val="0"/>
              </a:spcAft>
              <a:defRPr>
                <a:solidFill>
                  <a:schemeClr val="tx1"/>
                </a:solidFill>
                <a:latin typeface="Arial" charset="0"/>
                <a:ea typeface="MS PGothic" pitchFamily="34" charset="-128"/>
              </a:defRPr>
            </a:lvl8pPr>
            <a:lvl9pPr marL="3885568" indent="-228562" eaLnBrk="0" fontAlgn="base" hangingPunct="0">
              <a:spcBef>
                <a:spcPct val="0"/>
              </a:spcBef>
              <a:spcAft>
                <a:spcPct val="0"/>
              </a:spcAft>
              <a:defRPr>
                <a:solidFill>
                  <a:schemeClr val="tx1"/>
                </a:solidFill>
                <a:latin typeface="Arial" charset="0"/>
                <a:ea typeface="MS PGothic" pitchFamily="34" charset="-128"/>
              </a:defRPr>
            </a:lvl9pPr>
          </a:lstStyle>
          <a:p>
            <a:fld id="{9024698A-182F-4A19-893A-17C19650980E}" type="slidenum">
              <a:rPr lang="fr-FR" altLang="fr-FR" smtClean="0">
                <a:solidFill>
                  <a:prstClr val="black"/>
                </a:solidFill>
                <a:cs typeface="Arial" charset="0"/>
              </a:rPr>
              <a:pPr/>
              <a:t>58</a:t>
            </a:fld>
            <a:endParaRPr lang="fr-FR" altLang="fr-FR" smtClean="0">
              <a:solidFill>
                <a:prstClr val="black"/>
              </a:solidFill>
              <a:cs typeface="Arial" charset="0"/>
            </a:endParaRPr>
          </a:p>
        </p:txBody>
      </p:sp>
    </p:spTree>
    <p:extLst>
      <p:ext uri="{BB962C8B-B14F-4D97-AF65-F5344CB8AC3E}">
        <p14:creationId xmlns:p14="http://schemas.microsoft.com/office/powerpoint/2010/main" val="26379088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lvl="2"/>
            <a:r>
              <a:rPr lang="fr-FR" b="1" dirty="0" smtClean="0"/>
              <a:t>Faire connaître les risques encourus et les leviers d’actions</a:t>
            </a:r>
            <a:endParaRPr lang="fr-FR" altLang="fr-FR" sz="1000" dirty="0"/>
          </a:p>
          <a:p>
            <a:pPr lvl="2"/>
            <a:r>
              <a:rPr lang="fr-FR" b="1" dirty="0" smtClean="0"/>
              <a:t>Développer la culture du risque</a:t>
            </a:r>
          </a:p>
          <a:p>
            <a:pPr lvl="2"/>
            <a:r>
              <a:rPr lang="fr-FR" b="1" dirty="0" smtClean="0"/>
              <a:t>Plan média</a:t>
            </a:r>
          </a:p>
          <a:p>
            <a:pPr lvl="2"/>
            <a:r>
              <a:rPr lang="fr-FR" b="1" dirty="0" smtClean="0"/>
              <a:t>Film gd public sur </a:t>
            </a:r>
            <a:r>
              <a:rPr lang="fr-FR" b="1" dirty="0" err="1" smtClean="0"/>
              <a:t>youtube</a:t>
            </a:r>
            <a:endParaRPr lang="fr-FR" b="1" dirty="0" smtClean="0"/>
          </a:p>
          <a:p>
            <a:pPr lvl="2"/>
            <a:r>
              <a:rPr lang="fr-FR" b="1" dirty="0" smtClean="0"/>
              <a:t>Conférence La dépêche</a:t>
            </a:r>
          </a:p>
          <a:p>
            <a:endParaRPr lang="fr-FR" dirty="0"/>
          </a:p>
        </p:txBody>
      </p:sp>
      <p:sp>
        <p:nvSpPr>
          <p:cNvPr id="4" name="Espace réservé du numéro de diapositive 3"/>
          <p:cNvSpPr>
            <a:spLocks noGrp="1"/>
          </p:cNvSpPr>
          <p:nvPr>
            <p:ph type="sldNum" sz="quarter" idx="10"/>
          </p:nvPr>
        </p:nvSpPr>
        <p:spPr/>
        <p:txBody>
          <a:bodyPr/>
          <a:lstStyle/>
          <a:p>
            <a:pPr>
              <a:defRPr/>
            </a:pPr>
            <a:fld id="{60F9F0EF-2856-43F8-9470-C93C980DCE8E}" type="slidenum">
              <a:rPr lang="fr-FR">
                <a:solidFill>
                  <a:prstClr val="black"/>
                </a:solidFill>
              </a:rPr>
              <a:pPr>
                <a:defRPr/>
              </a:pPr>
              <a:t>59</a:t>
            </a:fld>
            <a:endParaRPr lang="fr-FR">
              <a:solidFill>
                <a:prstClr val="black"/>
              </a:solidFill>
            </a:endParaRPr>
          </a:p>
        </p:txBody>
      </p:sp>
    </p:spTree>
    <p:extLst>
      <p:ext uri="{BB962C8B-B14F-4D97-AF65-F5344CB8AC3E}">
        <p14:creationId xmlns:p14="http://schemas.microsoft.com/office/powerpoint/2010/main" val="38619001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6</a:t>
            </a:fld>
            <a:endParaRPr lang="fr-FR" altLang="fr-FR"/>
          </a:p>
        </p:txBody>
      </p:sp>
    </p:spTree>
    <p:extLst>
      <p:ext uri="{BB962C8B-B14F-4D97-AF65-F5344CB8AC3E}">
        <p14:creationId xmlns:p14="http://schemas.microsoft.com/office/powerpoint/2010/main" val="379121490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lvl="2"/>
            <a:r>
              <a:rPr lang="fr-FR" b="1" dirty="0" smtClean="0"/>
              <a:t>Agir à la bonne échelle , notamment celle des </a:t>
            </a:r>
            <a:r>
              <a:rPr lang="fr-FR" b="1" dirty="0" err="1" smtClean="0"/>
              <a:t>SAGEs</a:t>
            </a:r>
            <a:r>
              <a:rPr lang="fr-FR" b="1" baseline="0" dirty="0" smtClean="0"/>
              <a:t> et projet de territoire</a:t>
            </a:r>
            <a:endParaRPr lang="fr-FR" b="1" dirty="0" smtClean="0"/>
          </a:p>
          <a:p>
            <a:pPr lvl="2"/>
            <a:endParaRPr lang="fr-FR" altLang="fr-FR" sz="1000" b="1" dirty="0"/>
          </a:p>
          <a:p>
            <a:pPr lvl="2"/>
            <a:r>
              <a:rPr lang="fr-FR" b="1" dirty="0" smtClean="0"/>
              <a:t>Avoir une vision intégrée et prospective, en favorisant</a:t>
            </a:r>
            <a:r>
              <a:rPr lang="fr-FR" b="1" baseline="0" dirty="0" smtClean="0"/>
              <a:t> notamment les exo de prospectives territoriales</a:t>
            </a:r>
            <a:endParaRPr lang="fr-FR" b="1" dirty="0" smtClean="0"/>
          </a:p>
          <a:p>
            <a:pPr lvl="2"/>
            <a:endParaRPr lang="fr-FR" b="1" dirty="0" smtClean="0"/>
          </a:p>
          <a:p>
            <a:pPr lvl="2"/>
            <a:r>
              <a:rPr lang="fr-FR" b="1" dirty="0" smtClean="0"/>
              <a:t>Opter pour des règles et des référentiels dynamiques</a:t>
            </a:r>
          </a:p>
          <a:p>
            <a:pPr lvl="2"/>
            <a:r>
              <a:rPr lang="fr-FR" b="1" dirty="0" smtClean="0"/>
              <a:t>Nos politiques</a:t>
            </a:r>
            <a:r>
              <a:rPr lang="fr-FR" b="1" baseline="0" dirty="0" smtClean="0"/>
              <a:t> et nos outils doivent intégrer un contexte évolutif dans le domaine de l’eau</a:t>
            </a:r>
            <a:endParaRPr lang="fr-FR" b="1" dirty="0" smtClean="0"/>
          </a:p>
          <a:p>
            <a:pPr marL="0" lvl="2"/>
            <a:endParaRPr lang="fr-FR" b="1" dirty="0" smtClean="0"/>
          </a:p>
          <a:p>
            <a:pPr lvl="2"/>
            <a:r>
              <a:rPr lang="fr-FR" b="1" dirty="0" smtClean="0"/>
              <a:t>Garantir l’équité de l’accès à l’eau et prévenir les conflits</a:t>
            </a:r>
          </a:p>
          <a:p>
            <a:pPr lvl="2"/>
            <a:r>
              <a:rPr lang="fr-FR" b="1" dirty="0" smtClean="0"/>
              <a:t>Dans un contexte de tension sur la ressource, le</a:t>
            </a:r>
            <a:r>
              <a:rPr lang="fr-FR" b="1" baseline="0" dirty="0" smtClean="0"/>
              <a:t> plan réaffirme l’intérêt de la concertation locale</a:t>
            </a:r>
          </a:p>
          <a:p>
            <a:pPr lvl="2"/>
            <a:r>
              <a:rPr lang="fr-FR" b="1" baseline="0" dirty="0" smtClean="0"/>
              <a:t>Réaffirme aussi l’eau bien commun et le fait d’œuvrer pour l’intérêt général</a:t>
            </a:r>
            <a:endParaRPr lang="fr-FR" b="1" dirty="0" smtClean="0"/>
          </a:p>
          <a:p>
            <a:endParaRPr lang="fr-FR" dirty="0"/>
          </a:p>
        </p:txBody>
      </p:sp>
      <p:sp>
        <p:nvSpPr>
          <p:cNvPr id="4" name="Espace réservé du numéro de diapositive 3"/>
          <p:cNvSpPr>
            <a:spLocks noGrp="1"/>
          </p:cNvSpPr>
          <p:nvPr>
            <p:ph type="sldNum" sz="quarter" idx="10"/>
          </p:nvPr>
        </p:nvSpPr>
        <p:spPr/>
        <p:txBody>
          <a:bodyPr/>
          <a:lstStyle/>
          <a:p>
            <a:pPr>
              <a:defRPr/>
            </a:pPr>
            <a:fld id="{60F9F0EF-2856-43F8-9470-C93C980DCE8E}" type="slidenum">
              <a:rPr lang="fr-FR">
                <a:solidFill>
                  <a:prstClr val="black"/>
                </a:solidFill>
              </a:rPr>
              <a:pPr>
                <a:defRPr/>
              </a:pPr>
              <a:t>60</a:t>
            </a:fld>
            <a:endParaRPr lang="fr-FR">
              <a:solidFill>
                <a:prstClr val="black"/>
              </a:solidFill>
            </a:endParaRPr>
          </a:p>
        </p:txBody>
      </p:sp>
    </p:spTree>
    <p:extLst>
      <p:ext uri="{BB962C8B-B14F-4D97-AF65-F5344CB8AC3E}">
        <p14:creationId xmlns:p14="http://schemas.microsoft.com/office/powerpoint/2010/main" val="160389981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ltLang="fr-FR" sz="800" dirty="0"/>
          </a:p>
          <a:p>
            <a:pPr lvl="2"/>
            <a:r>
              <a:rPr lang="fr-FR" b="1" dirty="0" smtClean="0"/>
              <a:t>Eau facteur limitant du développement</a:t>
            </a:r>
          </a:p>
          <a:p>
            <a:pPr lvl="2"/>
            <a:r>
              <a:rPr lang="fr-FR" b="1" dirty="0" smtClean="0"/>
              <a:t>S’assurer </a:t>
            </a:r>
            <a:r>
              <a:rPr lang="fr-FR" b="1" dirty="0" err="1" smtClean="0"/>
              <a:t>ds</a:t>
            </a:r>
            <a:r>
              <a:rPr lang="fr-FR" b="1" dirty="0" smtClean="0"/>
              <a:t> les doc d’urbanisme ou les projets d’aménagement de la disponibilité</a:t>
            </a:r>
            <a:r>
              <a:rPr lang="fr-FR" b="1" baseline="0" dirty="0" smtClean="0"/>
              <a:t> de la </a:t>
            </a:r>
            <a:r>
              <a:rPr lang="fr-FR" b="1" baseline="0" dirty="0" err="1" smtClean="0"/>
              <a:t>ress</a:t>
            </a:r>
            <a:r>
              <a:rPr lang="fr-FR" b="1" baseline="0" dirty="0" smtClean="0"/>
              <a:t> à proximité</a:t>
            </a:r>
            <a:endParaRPr lang="fr-FR" b="1" dirty="0" smtClean="0"/>
          </a:p>
          <a:p>
            <a:endParaRPr lang="fr-FR" altLang="fr-FR" sz="1000" dirty="0"/>
          </a:p>
          <a:p>
            <a:pPr lvl="2"/>
            <a:r>
              <a:rPr lang="fr-FR" b="1" dirty="0" smtClean="0"/>
              <a:t>Préserver les zones naturelles d’expansion de crues </a:t>
            </a:r>
            <a:r>
              <a:rPr lang="fr-FR" b="1" dirty="0" err="1" smtClean="0"/>
              <a:t>pr</a:t>
            </a:r>
            <a:r>
              <a:rPr lang="fr-FR" b="1" dirty="0" smtClean="0"/>
              <a:t> se prémunir des crues et des inondations mais aussi pour en faire des espaces</a:t>
            </a:r>
            <a:r>
              <a:rPr lang="fr-FR" b="1" baseline="0" dirty="0" smtClean="0"/>
              <a:t> verts en ville</a:t>
            </a:r>
            <a:endParaRPr lang="fr-FR" sz="800" b="1" dirty="0"/>
          </a:p>
          <a:p>
            <a:pPr lvl="2"/>
            <a:endParaRPr lang="fr-FR" sz="800" b="1" dirty="0"/>
          </a:p>
          <a:p>
            <a:pPr lvl="2"/>
            <a:r>
              <a:rPr lang="fr-FR" b="1" dirty="0" smtClean="0"/>
              <a:t>Limiter l’imperméabilisation des sols et le ruissellement pluvial : favoriser au maximum l’infiltration et dc la recharge des nappes</a:t>
            </a:r>
            <a:endParaRPr lang="fr-FR" sz="800" b="1" dirty="0"/>
          </a:p>
          <a:p>
            <a:pPr lvl="2"/>
            <a:endParaRPr lang="fr-FR" sz="800" b="1" dirty="0"/>
          </a:p>
          <a:p>
            <a:pPr marL="882213" lvl="2" defTabSz="882213">
              <a:defRPr/>
            </a:pPr>
            <a:r>
              <a:rPr lang="fr-FR" b="1" dirty="0" smtClean="0"/>
              <a:t>Préserver et restaurer les continuités écologiques,</a:t>
            </a:r>
            <a:r>
              <a:rPr lang="fr-FR" b="1" baseline="0" dirty="0" smtClean="0"/>
              <a:t> : </a:t>
            </a:r>
            <a:r>
              <a:rPr lang="fr-FR" dirty="0"/>
              <a:t>Traduire dans les zonages et dans les documents d’urbanisme, la préservation et la restauration de la trame verte et bleue. Ces infrastructures écologiques contribuent également à lutter contre l’îlot de chaleur urbain</a:t>
            </a:r>
            <a:endParaRPr lang="fr-FR" sz="800" b="1" dirty="0"/>
          </a:p>
          <a:p>
            <a:pPr lvl="2"/>
            <a:endParaRPr lang="fr-FR" sz="800" b="1" dirty="0"/>
          </a:p>
          <a:p>
            <a:pPr marL="882213" lvl="2" defTabSz="882213">
              <a:defRPr/>
            </a:pPr>
            <a:r>
              <a:rPr lang="fr-FR" b="1" dirty="0" smtClean="0"/>
              <a:t>Equipements d’assainissement et capacités des milieux récepteur </a:t>
            </a:r>
            <a:r>
              <a:rPr lang="fr-FR" dirty="0"/>
              <a:t>Les rejets d’eaux usées traitées doivent être compatibles avec la capacité du milieu à les recevoir, notamment dans des cours d’eau au faible débit d’étiage; Dans le cas d’une urbanisation mal maitrisée, les extensions des réseaux techniques représentent un coût financier et énergétique important, tant en investissement qu’en maintenance et exploitation.</a:t>
            </a:r>
          </a:p>
          <a:p>
            <a:pPr lvl="2"/>
            <a:endParaRPr lang="fr-FR" b="1" dirty="0" smtClean="0"/>
          </a:p>
          <a:p>
            <a:endParaRPr lang="fr-FR" dirty="0"/>
          </a:p>
        </p:txBody>
      </p:sp>
      <p:sp>
        <p:nvSpPr>
          <p:cNvPr id="4" name="Espace réservé du numéro de diapositive 3"/>
          <p:cNvSpPr>
            <a:spLocks noGrp="1"/>
          </p:cNvSpPr>
          <p:nvPr>
            <p:ph type="sldNum" sz="quarter" idx="10"/>
          </p:nvPr>
        </p:nvSpPr>
        <p:spPr/>
        <p:txBody>
          <a:bodyPr/>
          <a:lstStyle/>
          <a:p>
            <a:pPr>
              <a:defRPr/>
            </a:pPr>
            <a:fld id="{60F9F0EF-2856-43F8-9470-C93C980DCE8E}" type="slidenum">
              <a:rPr lang="fr-FR">
                <a:solidFill>
                  <a:prstClr val="black"/>
                </a:solidFill>
              </a:rPr>
              <a:pPr>
                <a:defRPr/>
              </a:pPr>
              <a:t>61</a:t>
            </a:fld>
            <a:endParaRPr lang="fr-FR">
              <a:solidFill>
                <a:prstClr val="black"/>
              </a:solidFill>
            </a:endParaRPr>
          </a:p>
        </p:txBody>
      </p:sp>
    </p:spTree>
    <p:extLst>
      <p:ext uri="{BB962C8B-B14F-4D97-AF65-F5344CB8AC3E}">
        <p14:creationId xmlns:p14="http://schemas.microsoft.com/office/powerpoint/2010/main" val="42907415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lvl="2"/>
            <a:r>
              <a:rPr lang="fr-FR" dirty="0" smtClean="0"/>
              <a:t>infrastructures agro-écologiques</a:t>
            </a:r>
          </a:p>
          <a:p>
            <a:pPr marL="0" lvl="2"/>
            <a:r>
              <a:rPr lang="fr-FR" dirty="0" smtClean="0"/>
              <a:t>zones refuge, réservoirs bio :</a:t>
            </a:r>
            <a:r>
              <a:rPr lang="fr-FR" baseline="0" dirty="0" smtClean="0"/>
              <a:t> </a:t>
            </a:r>
            <a:r>
              <a:rPr lang="fr-FR" dirty="0" smtClean="0"/>
              <a:t>l’idée est de ne pas mettre de contraintes anthropiques à l’évolution</a:t>
            </a:r>
            <a:r>
              <a:rPr lang="fr-FR" baseline="0" dirty="0" smtClean="0"/>
              <a:t> de la biodiversité</a:t>
            </a:r>
          </a:p>
          <a:p>
            <a:pPr marL="0" lvl="2"/>
            <a:r>
              <a:rPr lang="fr-FR" baseline="0" dirty="0" smtClean="0"/>
              <a:t>On redit ici tout l’intérêt des ripisylve (zones vertes arborées en bord de cours d’eau) qui permet de maintenir les berges de faire de l’ombrage et qui sert de corridor</a:t>
            </a:r>
          </a:p>
          <a:p>
            <a:pPr marL="0" lvl="2"/>
            <a:endParaRPr lang="fr-FR" baseline="0" dirty="0" smtClean="0"/>
          </a:p>
          <a:p>
            <a:pPr marL="0" lvl="2"/>
            <a:r>
              <a:rPr lang="fr-FR" baseline="0" dirty="0" smtClean="0"/>
              <a:t>Préserver partout les ZH et les </a:t>
            </a:r>
            <a:r>
              <a:rPr lang="fr-FR" baseline="0" dirty="0" err="1" smtClean="0"/>
              <a:t>ZnatEC</a:t>
            </a:r>
            <a:r>
              <a:rPr lang="fr-FR" baseline="0" dirty="0" smtClean="0"/>
              <a:t> pour que ces espaces rendent des services comme l’autoépuration et leur rôle d’éponge</a:t>
            </a:r>
          </a:p>
          <a:p>
            <a:pPr marL="0" lvl="2"/>
            <a:r>
              <a:rPr lang="fr-FR" baseline="0" dirty="0" smtClean="0"/>
              <a:t>Cela concernent la villes les espaces ruraux et la façade littorale avec une mention spéciale sur la préservation de sols vivants et humifères</a:t>
            </a:r>
            <a:endParaRPr lang="fr-FR" dirty="0"/>
          </a:p>
        </p:txBody>
      </p:sp>
      <p:sp>
        <p:nvSpPr>
          <p:cNvPr id="4" name="Espace réservé du numéro de diapositive 3"/>
          <p:cNvSpPr>
            <a:spLocks noGrp="1"/>
          </p:cNvSpPr>
          <p:nvPr>
            <p:ph type="sldNum" sz="quarter" idx="10"/>
          </p:nvPr>
        </p:nvSpPr>
        <p:spPr/>
        <p:txBody>
          <a:bodyPr/>
          <a:lstStyle/>
          <a:p>
            <a:pPr>
              <a:defRPr/>
            </a:pPr>
            <a:fld id="{60F9F0EF-2856-43F8-9470-C93C980DCE8E}" type="slidenum">
              <a:rPr lang="fr-FR">
                <a:solidFill>
                  <a:prstClr val="black"/>
                </a:solidFill>
              </a:rPr>
              <a:pPr>
                <a:defRPr/>
              </a:pPr>
              <a:t>62</a:t>
            </a:fld>
            <a:endParaRPr lang="fr-FR">
              <a:solidFill>
                <a:prstClr val="black"/>
              </a:solidFill>
            </a:endParaRPr>
          </a:p>
        </p:txBody>
      </p:sp>
    </p:spTree>
    <p:extLst>
      <p:ext uri="{BB962C8B-B14F-4D97-AF65-F5344CB8AC3E}">
        <p14:creationId xmlns:p14="http://schemas.microsoft.com/office/powerpoint/2010/main" val="413364824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lvl="2"/>
            <a:r>
              <a:rPr lang="fr-FR" b="1" dirty="0" smtClean="0"/>
              <a:t>Engager les acteurs économiques vers un autre modèle de développement</a:t>
            </a:r>
          </a:p>
          <a:p>
            <a:pPr marL="0" lvl="2"/>
            <a:r>
              <a:rPr lang="fr-FR" dirty="0" smtClean="0"/>
              <a:t>Accélérer la transformation de l’agriculture : plus économe en eau en intrants</a:t>
            </a:r>
          </a:p>
          <a:p>
            <a:pPr marL="0" lvl="2"/>
            <a:r>
              <a:rPr lang="fr-FR" dirty="0" smtClean="0"/>
              <a:t>Avoir une approche intégrée « eau et énergie », notamment lors du renouvellement des </a:t>
            </a:r>
            <a:r>
              <a:rPr lang="fr-FR" dirty="0" err="1" smtClean="0"/>
              <a:t>ccessions</a:t>
            </a:r>
            <a:r>
              <a:rPr lang="fr-FR" dirty="0" smtClean="0"/>
              <a:t> hydroélectriques</a:t>
            </a:r>
          </a:p>
          <a:p>
            <a:pPr marL="0" lvl="2"/>
            <a:r>
              <a:rPr lang="fr-FR" dirty="0" smtClean="0"/>
              <a:t>Mais également toutes les filières climato et hydro sensibles comme Filières piscicoles, tourisme, forêt, </a:t>
            </a:r>
            <a:r>
              <a:rPr lang="fr-FR" dirty="0" err="1" smtClean="0"/>
              <a:t>process</a:t>
            </a:r>
            <a:r>
              <a:rPr lang="fr-FR" dirty="0" smtClean="0"/>
              <a:t> industriel</a:t>
            </a:r>
          </a:p>
          <a:p>
            <a:pPr lvl="2"/>
            <a:r>
              <a:rPr lang="fr-FR" b="1" dirty="0" smtClean="0"/>
              <a:t>Engager les citoyens vers une société plus sobre</a:t>
            </a:r>
          </a:p>
          <a:p>
            <a:pPr marL="0" lvl="2"/>
            <a:r>
              <a:rPr lang="fr-FR" dirty="0" smtClean="0"/>
              <a:t>Responsabiliser les usagers domestiques</a:t>
            </a:r>
          </a:p>
          <a:p>
            <a:pPr marL="0" lvl="2"/>
            <a:r>
              <a:rPr lang="fr-FR" dirty="0" smtClean="0"/>
              <a:t>Mobiliser les collectivités territoriales</a:t>
            </a:r>
          </a:p>
          <a:p>
            <a:pPr marL="0" lvl="2"/>
            <a:r>
              <a:rPr lang="fr-FR" dirty="0" smtClean="0"/>
              <a:t>- Économie et gestion durable de la ressource</a:t>
            </a:r>
          </a:p>
          <a:p>
            <a:pPr marL="0" lvl="2"/>
            <a:r>
              <a:rPr lang="fr-FR" dirty="0" smtClean="0"/>
              <a:t>- amélioration de la qualité de l’eau</a:t>
            </a:r>
          </a:p>
          <a:p>
            <a:pPr marL="0" lvl="2"/>
            <a:r>
              <a:rPr lang="fr-FR" dirty="0" smtClean="0"/>
              <a:t>- équipements du petit cycle contribuant à l’atténuation en récupérant et</a:t>
            </a:r>
            <a:r>
              <a:rPr lang="fr-FR" baseline="0" dirty="0" smtClean="0"/>
              <a:t> valorisant notamment toutes les sources d’énergie et de chaleur</a:t>
            </a:r>
            <a:endParaRPr lang="fr-FR" altLang="fr-FR" sz="800" dirty="0"/>
          </a:p>
          <a:p>
            <a:endParaRPr lang="fr-FR" dirty="0"/>
          </a:p>
        </p:txBody>
      </p:sp>
      <p:sp>
        <p:nvSpPr>
          <p:cNvPr id="4" name="Espace réservé du numéro de diapositive 3"/>
          <p:cNvSpPr>
            <a:spLocks noGrp="1"/>
          </p:cNvSpPr>
          <p:nvPr>
            <p:ph type="sldNum" sz="quarter" idx="10"/>
          </p:nvPr>
        </p:nvSpPr>
        <p:spPr/>
        <p:txBody>
          <a:bodyPr/>
          <a:lstStyle/>
          <a:p>
            <a:pPr>
              <a:defRPr/>
            </a:pPr>
            <a:fld id="{60F9F0EF-2856-43F8-9470-C93C980DCE8E}" type="slidenum">
              <a:rPr lang="fr-FR">
                <a:solidFill>
                  <a:prstClr val="black"/>
                </a:solidFill>
              </a:rPr>
              <a:pPr>
                <a:defRPr/>
              </a:pPr>
              <a:t>63</a:t>
            </a:fld>
            <a:endParaRPr lang="fr-FR">
              <a:solidFill>
                <a:prstClr val="black"/>
              </a:solidFill>
            </a:endParaRPr>
          </a:p>
        </p:txBody>
      </p:sp>
    </p:spTree>
    <p:extLst>
      <p:ext uri="{BB962C8B-B14F-4D97-AF65-F5344CB8AC3E}">
        <p14:creationId xmlns:p14="http://schemas.microsoft.com/office/powerpoint/2010/main" val="35270810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1- Soutien d’étiage</a:t>
            </a:r>
          </a:p>
          <a:p>
            <a:r>
              <a:rPr lang="fr-FR" dirty="0" smtClean="0"/>
              <a:t>- Optimiser à partir des</a:t>
            </a:r>
            <a:r>
              <a:rPr lang="fr-FR" baseline="0" dirty="0" smtClean="0"/>
              <a:t> ouvrages existants</a:t>
            </a:r>
            <a:endParaRPr lang="fr-FR" dirty="0" smtClean="0"/>
          </a:p>
          <a:p>
            <a:r>
              <a:rPr lang="fr-FR" dirty="0" smtClean="0"/>
              <a:t>- Permettre une</a:t>
            </a:r>
            <a:r>
              <a:rPr lang="fr-FR" baseline="0" dirty="0" smtClean="0"/>
              <a:t> plus grosse contribution de l’</a:t>
            </a:r>
            <a:r>
              <a:rPr lang="fr-FR" dirty="0" smtClean="0"/>
              <a:t>Hydro électricité</a:t>
            </a:r>
          </a:p>
          <a:p>
            <a:pPr marL="165415" indent="-165415">
              <a:buFontTx/>
              <a:buChar char="-"/>
            </a:pPr>
            <a:r>
              <a:rPr lang="fr-FR" dirty="0" smtClean="0"/>
              <a:t>Créer de nouvelles réserves dédiées</a:t>
            </a:r>
          </a:p>
          <a:p>
            <a:r>
              <a:rPr lang="fr-FR" dirty="0" smtClean="0"/>
              <a:t>2- créer de nouvelles réserves pour satisfaire</a:t>
            </a:r>
            <a:r>
              <a:rPr lang="fr-FR" baseline="0" dirty="0" smtClean="0"/>
              <a:t> de nouveaux besoins</a:t>
            </a:r>
          </a:p>
          <a:p>
            <a:r>
              <a:rPr lang="fr-FR" baseline="0" dirty="0" smtClean="0"/>
              <a:t>3- transférer et interconnecter notamment pour pérenniser l’</a:t>
            </a:r>
            <a:r>
              <a:rPr lang="fr-FR" baseline="0" dirty="0" err="1" smtClean="0"/>
              <a:t>appro</a:t>
            </a:r>
            <a:r>
              <a:rPr lang="fr-FR" baseline="0" dirty="0" smtClean="0"/>
              <a:t> en eau potable</a:t>
            </a:r>
          </a:p>
          <a:p>
            <a:r>
              <a:rPr lang="fr-FR" baseline="0" dirty="0" smtClean="0"/>
              <a:t>4 valoriser les eaux pluviales et recycler les eaux usées traitées, notamment en </a:t>
            </a:r>
            <a:r>
              <a:rPr lang="fr-FR" baseline="0" dirty="0" err="1" smtClean="0"/>
              <a:t>facade</a:t>
            </a:r>
            <a:r>
              <a:rPr lang="fr-FR" baseline="0" dirty="0" smtClean="0"/>
              <a:t> </a:t>
            </a:r>
            <a:r>
              <a:rPr lang="fr-FR" baseline="0" dirty="0" err="1" smtClean="0"/>
              <a:t>litt</a:t>
            </a:r>
            <a:r>
              <a:rPr lang="fr-FR" baseline="0" dirty="0" smtClean="0"/>
              <a:t> lors qu’on </a:t>
            </a:r>
            <a:r>
              <a:rPr lang="fr-FR" baseline="0" dirty="0" err="1" smtClean="0"/>
              <a:t>mq</a:t>
            </a:r>
            <a:r>
              <a:rPr lang="fr-FR" baseline="0" dirty="0" smtClean="0"/>
              <a:t> d’exutoire, où pour gérer les charges en azote et phosphore ou encore pour des usages non sensibles en ville et limiter ainsi l’usage d’eau potable</a:t>
            </a:r>
          </a:p>
          <a:p>
            <a:r>
              <a:rPr lang="fr-FR" baseline="0" dirty="0" smtClean="0"/>
              <a:t>5 développer des outils de gestion performant </a:t>
            </a:r>
            <a:r>
              <a:rPr lang="fr-FR" baseline="0" dirty="0" err="1" smtClean="0"/>
              <a:t>pr</a:t>
            </a:r>
            <a:r>
              <a:rPr lang="fr-FR" baseline="0" dirty="0" smtClean="0"/>
              <a:t> mieux gérer les flux et les stocks en eau </a:t>
            </a:r>
            <a:r>
              <a:rPr lang="fr-FR" baseline="0" dirty="0" err="1" smtClean="0"/>
              <a:t>sout</a:t>
            </a:r>
            <a:endParaRPr lang="fr-FR" baseline="0" dirty="0" smtClean="0"/>
          </a:p>
          <a:p>
            <a:r>
              <a:rPr lang="fr-FR" baseline="0" dirty="0" smtClean="0"/>
              <a:t>Ne pas s’interdire des pratiques dites non </a:t>
            </a:r>
            <a:r>
              <a:rPr lang="fr-FR" baseline="0" dirty="0" err="1" smtClean="0"/>
              <a:t>conventinnelle</a:t>
            </a:r>
            <a:r>
              <a:rPr lang="fr-FR" baseline="0" dirty="0" smtClean="0"/>
              <a:t> même si elles ne st que des réponses très locales comme le dessalement ou la recharge artificielle de nappes</a:t>
            </a:r>
          </a:p>
          <a:p>
            <a:r>
              <a:rPr lang="fr-FR" baseline="0" dirty="0" smtClean="0"/>
              <a:t>6 tous ces équipements et infrastructures ont des coûts qu’il importe de mettre au regard des bénéfices qu’ils apportent</a:t>
            </a:r>
          </a:p>
          <a:p>
            <a:endParaRPr lang="fr-FR" dirty="0"/>
          </a:p>
        </p:txBody>
      </p:sp>
      <p:sp>
        <p:nvSpPr>
          <p:cNvPr id="4" name="Espace réservé du numéro de diapositive 3"/>
          <p:cNvSpPr>
            <a:spLocks noGrp="1"/>
          </p:cNvSpPr>
          <p:nvPr>
            <p:ph type="sldNum" sz="quarter" idx="10"/>
          </p:nvPr>
        </p:nvSpPr>
        <p:spPr/>
        <p:txBody>
          <a:bodyPr/>
          <a:lstStyle/>
          <a:p>
            <a:pPr>
              <a:defRPr/>
            </a:pPr>
            <a:fld id="{60F9F0EF-2856-43F8-9470-C93C980DCE8E}" type="slidenum">
              <a:rPr lang="fr-FR">
                <a:solidFill>
                  <a:prstClr val="black"/>
                </a:solidFill>
              </a:rPr>
              <a:pPr>
                <a:defRPr/>
              </a:pPr>
              <a:t>64</a:t>
            </a:fld>
            <a:endParaRPr lang="fr-FR">
              <a:solidFill>
                <a:prstClr val="black"/>
              </a:solidFill>
            </a:endParaRPr>
          </a:p>
        </p:txBody>
      </p:sp>
    </p:spTree>
    <p:extLst>
      <p:ext uri="{BB962C8B-B14F-4D97-AF65-F5344CB8AC3E}">
        <p14:creationId xmlns:p14="http://schemas.microsoft.com/office/powerpoint/2010/main" val="11443526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 Développer une expertise hydro-climatique sur le bassin en </a:t>
            </a:r>
            <a:r>
              <a:rPr lang="fr-FR" dirty="0" err="1" smtClean="0"/>
              <a:t>crnt</a:t>
            </a:r>
            <a:r>
              <a:rPr lang="fr-FR" dirty="0" smtClean="0"/>
              <a:t> un centre de ressource</a:t>
            </a:r>
            <a:r>
              <a:rPr lang="fr-FR" baseline="0" dirty="0" smtClean="0"/>
              <a:t> en produisant régulièrement un bilan des </a:t>
            </a:r>
            <a:r>
              <a:rPr lang="fr-FR" baseline="0" dirty="0" err="1" smtClean="0"/>
              <a:t>conn</a:t>
            </a:r>
            <a:r>
              <a:rPr lang="fr-FR" baseline="0" dirty="0" smtClean="0"/>
              <a:t> des incidences du CC su les aspects quanti </a:t>
            </a:r>
            <a:r>
              <a:rPr lang="fr-FR" baseline="0" dirty="0" err="1" smtClean="0"/>
              <a:t>quali</a:t>
            </a:r>
            <a:endParaRPr lang="fr-FR" baseline="0" dirty="0" smtClean="0"/>
          </a:p>
          <a:p>
            <a:pPr marL="165415" indent="-165415">
              <a:buFontTx/>
              <a:buChar char="-"/>
            </a:pPr>
            <a:r>
              <a:rPr lang="fr-FR" baseline="0" dirty="0" smtClean="0"/>
              <a:t>Mieux comprendre également les effets du CC sur l’évolution des usages et des milieux </a:t>
            </a:r>
            <a:r>
              <a:rPr lang="fr-FR" baseline="0" dirty="0" err="1" smtClean="0"/>
              <a:t>nat</a:t>
            </a:r>
            <a:r>
              <a:rPr lang="fr-FR" baseline="0" dirty="0" smtClean="0"/>
              <a:t> aquatiques et humides</a:t>
            </a:r>
          </a:p>
          <a:p>
            <a:pPr marL="165415" indent="-165415">
              <a:buFontTx/>
              <a:buChar char="-"/>
            </a:pPr>
            <a:r>
              <a:rPr lang="fr-FR" baseline="0" dirty="0" smtClean="0"/>
              <a:t>Insister aussi sur la complémentarité des disciplines associant </a:t>
            </a:r>
            <a:r>
              <a:rPr lang="fr-FR" baseline="0" dirty="0" err="1" smtClean="0"/>
              <a:t>sc</a:t>
            </a:r>
            <a:r>
              <a:rPr lang="fr-FR" baseline="0" dirty="0" smtClean="0"/>
              <a:t> du vivant et </a:t>
            </a:r>
            <a:r>
              <a:rPr lang="fr-FR" baseline="0" dirty="0" err="1" smtClean="0"/>
              <a:t>sc</a:t>
            </a:r>
            <a:r>
              <a:rPr lang="fr-FR" baseline="0" dirty="0" smtClean="0"/>
              <a:t> sociales</a:t>
            </a:r>
          </a:p>
          <a:p>
            <a:r>
              <a:rPr lang="fr-FR" baseline="0" dirty="0" smtClean="0"/>
              <a:t>Le plan réaffirme aussi tout l’intérêt d’un soutien actif à l’innovation notamment pour trouver des solutions qui transforment nos modes de vies et de production</a:t>
            </a:r>
          </a:p>
          <a:p>
            <a:r>
              <a:rPr lang="fr-FR" baseline="0" dirty="0" smtClean="0"/>
              <a:t>Et une nouvelle fois faire connaître transférer les résultats de la sciences vulgariser, diffuser pour favoriser l’anticipation la décision et l’action</a:t>
            </a:r>
          </a:p>
        </p:txBody>
      </p:sp>
      <p:sp>
        <p:nvSpPr>
          <p:cNvPr id="4" name="Espace réservé du numéro de diapositive 3"/>
          <p:cNvSpPr>
            <a:spLocks noGrp="1"/>
          </p:cNvSpPr>
          <p:nvPr>
            <p:ph type="sldNum" sz="quarter" idx="10"/>
          </p:nvPr>
        </p:nvSpPr>
        <p:spPr/>
        <p:txBody>
          <a:bodyPr/>
          <a:lstStyle/>
          <a:p>
            <a:pPr>
              <a:defRPr/>
            </a:pPr>
            <a:fld id="{60F9F0EF-2856-43F8-9470-C93C980DCE8E}" type="slidenum">
              <a:rPr lang="fr-FR">
                <a:solidFill>
                  <a:prstClr val="black"/>
                </a:solidFill>
              </a:rPr>
              <a:pPr>
                <a:defRPr/>
              </a:pPr>
              <a:t>65</a:t>
            </a:fld>
            <a:endParaRPr lang="fr-FR">
              <a:solidFill>
                <a:prstClr val="black"/>
              </a:solidFill>
            </a:endParaRPr>
          </a:p>
        </p:txBody>
      </p:sp>
    </p:spTree>
    <p:extLst>
      <p:ext uri="{BB962C8B-B14F-4D97-AF65-F5344CB8AC3E}">
        <p14:creationId xmlns:p14="http://schemas.microsoft.com/office/powerpoint/2010/main" val="214392309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a:defRPr/>
            </a:pPr>
            <a:fld id="{60F9F0EF-2856-43F8-9470-C93C980DCE8E}" type="slidenum">
              <a:rPr lang="fr-FR">
                <a:solidFill>
                  <a:prstClr val="black"/>
                </a:solidFill>
              </a:rPr>
              <a:pPr>
                <a:defRPr/>
              </a:pPr>
              <a:t>66</a:t>
            </a:fld>
            <a:endParaRPr lang="fr-FR">
              <a:solidFill>
                <a:prstClr val="black"/>
              </a:solidFill>
            </a:endParaRPr>
          </a:p>
        </p:txBody>
      </p:sp>
    </p:spTree>
    <p:extLst>
      <p:ext uri="{BB962C8B-B14F-4D97-AF65-F5344CB8AC3E}">
        <p14:creationId xmlns:p14="http://schemas.microsoft.com/office/powerpoint/2010/main" val="173028964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b="0"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67</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68</a:t>
            </a:fld>
            <a:endParaRPr lang="fr-FR" altLang="fr-FR"/>
          </a:p>
        </p:txBody>
      </p:sp>
    </p:spTree>
    <p:extLst>
      <p:ext uri="{BB962C8B-B14F-4D97-AF65-F5344CB8AC3E}">
        <p14:creationId xmlns:p14="http://schemas.microsoft.com/office/powerpoint/2010/main" val="108743241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69</a:t>
            </a:fld>
            <a:endParaRPr lang="fr-FR" altLang="fr-FR"/>
          </a:p>
        </p:txBody>
      </p:sp>
    </p:spTree>
    <p:extLst>
      <p:ext uri="{BB962C8B-B14F-4D97-AF65-F5344CB8AC3E}">
        <p14:creationId xmlns:p14="http://schemas.microsoft.com/office/powerpoint/2010/main" val="2310772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La</a:t>
            </a:r>
            <a:r>
              <a:rPr lang="fr-FR" baseline="0" dirty="0"/>
              <a:t> prospective Adour 2050 aborde la question de l’eau d’un point de vue de </a:t>
            </a:r>
            <a:r>
              <a:rPr lang="fr-FR" dirty="0"/>
              <a:t>la quantité,</a:t>
            </a:r>
            <a:r>
              <a:rPr lang="fr-FR" baseline="0" dirty="0"/>
              <a:t> la qualité, le fonctionnement des milieux aquatiques, et le risque inondation. Les problématiques côtières liées à la submersion marine ne sont pas prises en compte. </a:t>
            </a:r>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7</a:t>
            </a:fld>
            <a:endParaRPr lang="fr-FR" altLang="fr-FR"/>
          </a:p>
        </p:txBody>
      </p:sp>
    </p:spTree>
    <p:extLst>
      <p:ext uri="{BB962C8B-B14F-4D97-AF65-F5344CB8AC3E}">
        <p14:creationId xmlns:p14="http://schemas.microsoft.com/office/powerpoint/2010/main" val="39437875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8</a:t>
            </a:fld>
            <a:endParaRPr lang="fr-FR" altLang="fr-FR"/>
          </a:p>
        </p:txBody>
      </p:sp>
    </p:spTree>
    <p:extLst>
      <p:ext uri="{BB962C8B-B14F-4D97-AF65-F5344CB8AC3E}">
        <p14:creationId xmlns:p14="http://schemas.microsoft.com/office/powerpoint/2010/main" val="9374641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A6E4DD-2665-4199-9365-FABDF87A5C43}" type="slidenum">
              <a:rPr lang="fr-FR" altLang="fr-FR" smtClean="0"/>
              <a:pPr/>
              <a:t>9</a:t>
            </a:fld>
            <a:endParaRPr lang="fr-FR" altLang="fr-FR"/>
          </a:p>
        </p:txBody>
      </p:sp>
    </p:spTree>
    <p:extLst>
      <p:ext uri="{BB962C8B-B14F-4D97-AF65-F5344CB8AC3E}">
        <p14:creationId xmlns:p14="http://schemas.microsoft.com/office/powerpoint/2010/main" val="35328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07358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4F9FDC32-288A-4C1D-9FD4-D41DA69382EA}"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26191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A9D45523-005F-4233-AE78-E63ACE15ACCA}"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3035968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221AE56-6415-44E3-B76F-D0CEB016B67E}"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2207325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627784" y="4797152"/>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2627784" y="620688"/>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smtClean="0"/>
              <a:t>Cliquez sur l'icône pour ajouter une image</a:t>
            </a:r>
          </a:p>
        </p:txBody>
      </p:sp>
      <p:sp>
        <p:nvSpPr>
          <p:cNvPr id="4" name="Espace réservé du texte 3"/>
          <p:cNvSpPr>
            <a:spLocks noGrp="1"/>
          </p:cNvSpPr>
          <p:nvPr>
            <p:ph type="body" sz="half" idx="2"/>
          </p:nvPr>
        </p:nvSpPr>
        <p:spPr>
          <a:xfrm>
            <a:off x="2627784" y="5373216"/>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5F98A11-210A-4D91-9E5F-7D492D5A3F8D}"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36780356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AF8F8D4-0C09-4AF8-AD07-D73C3F25DA59}"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27041469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BE40848-EFAB-4B4C-B440-6F14FA52C92F}"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28888203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411760" y="2130425"/>
            <a:ext cx="6046440" cy="1470025"/>
          </a:xfrm>
        </p:spPr>
        <p:txBody>
          <a:bodyPr/>
          <a:lstStyle>
            <a:lvl1pPr>
              <a:defRPr sz="4000"/>
            </a:lvl1pPr>
          </a:lstStyle>
          <a:p>
            <a:r>
              <a:rPr lang="fr-FR" smtClean="0"/>
              <a:t>Modifiez le style du titre</a:t>
            </a:r>
            <a:endParaRPr lang="fr-FR" dirty="0"/>
          </a:p>
        </p:txBody>
      </p:sp>
      <p:sp>
        <p:nvSpPr>
          <p:cNvPr id="3" name="Sous-titre 2"/>
          <p:cNvSpPr>
            <a:spLocks noGrp="1"/>
          </p:cNvSpPr>
          <p:nvPr>
            <p:ph type="subTitle" idx="1"/>
          </p:nvPr>
        </p:nvSpPr>
        <p:spPr>
          <a:xfrm>
            <a:off x="2483768" y="3886200"/>
            <a:ext cx="5288632" cy="1752600"/>
          </a:xfrm>
        </p:spPr>
        <p:txBody>
          <a:bodyPr/>
          <a:lstStyle>
            <a:lvl1pPr marL="0" indent="0" algn="l">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B1D3679-7758-4091-832D-1531B9B9AB13}"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11138753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lvl4pPr>
              <a:defRPr>
                <a:solidFill>
                  <a:srgbClr val="0B4499"/>
                </a:solidFill>
                <a:latin typeface="Verdana" pitchFamily="34" charset="0"/>
                <a:ea typeface="Verdana" pitchFamily="34" charset="0"/>
                <a:cs typeface="Verdana" pitchFamily="34" charset="0"/>
              </a:defRPr>
            </a:lvl4pPr>
            <a:lvl5pPr marL="1349375" indent="-274638">
              <a:buFont typeface="Arial" pitchFamily="34" charset="0"/>
              <a:buChar char="•"/>
              <a:defRPr>
                <a:latin typeface="Verdana" pitchFamily="34" charset="0"/>
                <a:ea typeface="Verdana" pitchFamily="34" charset="0"/>
                <a:cs typeface="Verdana"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4"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757B356-B155-4802-B71B-3FA4AABC5D3B}"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19926507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411760" y="3645024"/>
            <a:ext cx="5976664" cy="1362075"/>
          </a:xfrm>
        </p:spPr>
        <p:txBody>
          <a:bodyPr anchor="t"/>
          <a:lstStyle>
            <a:lvl1pPr algn="l">
              <a:defRPr sz="4000" b="1" cap="all"/>
            </a:lvl1pPr>
          </a:lstStyle>
          <a:p>
            <a:r>
              <a:rPr lang="fr-FR" smtClean="0"/>
              <a:t>Modifiez le style du titre</a:t>
            </a:r>
            <a:endParaRPr lang="fr-FR" dirty="0"/>
          </a:p>
        </p:txBody>
      </p:sp>
      <p:sp>
        <p:nvSpPr>
          <p:cNvPr id="3" name="Espace réservé du texte 2"/>
          <p:cNvSpPr>
            <a:spLocks noGrp="1"/>
          </p:cNvSpPr>
          <p:nvPr>
            <p:ph type="body" idx="1"/>
          </p:nvPr>
        </p:nvSpPr>
        <p:spPr>
          <a:xfrm>
            <a:off x="2411760" y="1844824"/>
            <a:ext cx="5976664"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Modifiez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639B3C7-2B01-48C1-98BE-DF8DF9A12EA7}"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24935094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53F33F4-D592-4785-A824-6B423D1F0622}"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8983117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chapitre">
    <p:spTree>
      <p:nvGrpSpPr>
        <p:cNvPr id="1" name=""/>
        <p:cNvGrpSpPr/>
        <p:nvPr/>
      </p:nvGrpSpPr>
      <p:grpSpPr>
        <a:xfrm>
          <a:off x="0" y="0"/>
          <a:ext cx="0" cy="0"/>
          <a:chOff x="0" y="0"/>
          <a:chExt cx="0" cy="0"/>
        </a:xfrm>
      </p:grpSpPr>
      <p:pic>
        <p:nvPicPr>
          <p:cNvPr id="3" name="Image 3" descr="rectangle-vert.png"/>
          <p:cNvPicPr>
            <a:picLocks noChangeAspect="1"/>
          </p:cNvPicPr>
          <p:nvPr userDrawn="1">
            <p:custDataLst>
              <p:tags r:id="rId1"/>
            </p:custDataLst>
          </p:nvPr>
        </p:nvPicPr>
        <p:blipFill>
          <a:blip r:embed="rId3" cstate="screen">
            <a:extLst>
              <a:ext uri="{28A0092B-C50C-407E-A947-70E740481C1C}">
                <a14:useLocalDpi xmlns:a14="http://schemas.microsoft.com/office/drawing/2010/main"/>
              </a:ext>
            </a:extLst>
          </a:blip>
          <a:srcRect/>
          <a:stretch>
            <a:fillRect/>
          </a:stretch>
        </p:blipFill>
        <p:spPr bwMode="auto">
          <a:xfrm>
            <a:off x="352425" y="3068638"/>
            <a:ext cx="8459788"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67544" y="1844824"/>
            <a:ext cx="8208912" cy="1143000"/>
          </a:xfrm>
        </p:spPr>
        <p:txBody>
          <a:bodyPr>
            <a:noAutofit/>
          </a:bodyPr>
          <a:lstStyle>
            <a:lvl1pPr>
              <a:defRPr sz="3600"/>
            </a:lvl1pPr>
          </a:lstStyle>
          <a:p>
            <a:r>
              <a:rPr lang="fr-FR"/>
              <a:t>Cliquez pour modifier le style du titre</a:t>
            </a:r>
            <a:endParaRPr lang="fr-FR" dirty="0"/>
          </a:p>
        </p:txBody>
      </p:sp>
    </p:spTree>
    <p:extLst>
      <p:ext uri="{BB962C8B-B14F-4D97-AF65-F5344CB8AC3E}">
        <p14:creationId xmlns:p14="http://schemas.microsoft.com/office/powerpoint/2010/main" val="18662903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86D3B36F-60F8-4E74-9EFA-06E9B7EE14BC}"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32255105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4F9FDC32-288A-4C1D-9FD4-D41DA69382EA}"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39132548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A9D45523-005F-4233-AE78-E63ACE15ACCA}"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15946427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221AE56-6415-44E3-B76F-D0CEB016B67E}"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32183445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627784" y="4797152"/>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2627784" y="620688"/>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smtClean="0"/>
              <a:t>Cliquez sur l'icône pour ajouter une image</a:t>
            </a:r>
          </a:p>
        </p:txBody>
      </p:sp>
      <p:sp>
        <p:nvSpPr>
          <p:cNvPr id="4" name="Espace réservé du texte 3"/>
          <p:cNvSpPr>
            <a:spLocks noGrp="1"/>
          </p:cNvSpPr>
          <p:nvPr>
            <p:ph type="body" sz="half" idx="2"/>
          </p:nvPr>
        </p:nvSpPr>
        <p:spPr>
          <a:xfrm>
            <a:off x="2627784" y="5373216"/>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5F98A11-210A-4D91-9E5F-7D492D5A3F8D}"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16753470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AF8F8D4-0C09-4AF8-AD07-D73C3F25DA59}"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17427285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BE40848-EFAB-4B4C-B440-6F14FA52C92F}"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23115443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8_Vide">
    <p:spTree>
      <p:nvGrpSpPr>
        <p:cNvPr id="1" name=""/>
        <p:cNvGrpSpPr/>
        <p:nvPr/>
      </p:nvGrpSpPr>
      <p:grpSpPr>
        <a:xfrm>
          <a:off x="0" y="0"/>
          <a:ext cx="0" cy="0"/>
          <a:chOff x="0" y="0"/>
          <a:chExt cx="0" cy="0"/>
        </a:xfrm>
      </p:grpSpPr>
      <p:sp>
        <p:nvSpPr>
          <p:cNvPr id="5" name="Espace réservé du contenu 2"/>
          <p:cNvSpPr>
            <a:spLocks noGrp="1"/>
          </p:cNvSpPr>
          <p:nvPr>
            <p:ph idx="1" hasCustomPrompt="1"/>
          </p:nvPr>
        </p:nvSpPr>
        <p:spPr>
          <a:xfrm>
            <a:off x="457200" y="1844824"/>
            <a:ext cx="8229600" cy="3712477"/>
          </a:xfrm>
        </p:spPr>
        <p:txBody>
          <a:bodyPr>
            <a:normAutofit/>
          </a:bodyPr>
          <a:lstStyle>
            <a:lvl1pPr>
              <a:defRPr sz="2400">
                <a:solidFill>
                  <a:schemeClr val="accent5">
                    <a:lumMod val="75000"/>
                  </a:schemeClr>
                </a:solidFill>
              </a:defRPr>
            </a:lvl1pPr>
            <a:lvl2pPr>
              <a:defRPr sz="2000">
                <a:solidFill>
                  <a:schemeClr val="accent5">
                    <a:lumMod val="75000"/>
                  </a:schemeClr>
                </a:solidFill>
              </a:defRPr>
            </a:lvl2pPr>
            <a:lvl3pPr>
              <a:defRPr sz="1800">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stStyle>
          <a:p>
            <a:pPr lvl="0"/>
            <a:r>
              <a:rPr lang="fr-FR" dirty="0" smtClean="0"/>
              <a:t>SOUS TITRE</a:t>
            </a:r>
          </a:p>
          <a:p>
            <a:pPr lvl="1"/>
            <a:r>
              <a:rPr lang="fr-FR" dirty="0" smtClean="0"/>
              <a:t>Deuxième niveau</a:t>
            </a:r>
          </a:p>
          <a:p>
            <a:pPr lvl="2"/>
            <a:r>
              <a:rPr lang="fr-FR" dirty="0" smtClean="0"/>
              <a:t>Troisième niveau</a:t>
            </a:r>
          </a:p>
        </p:txBody>
      </p:sp>
    </p:spTree>
    <p:extLst>
      <p:ext uri="{BB962C8B-B14F-4D97-AF65-F5344CB8AC3E}">
        <p14:creationId xmlns:p14="http://schemas.microsoft.com/office/powerpoint/2010/main" val="15598938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re+ liste à puce">
    <p:spTree>
      <p:nvGrpSpPr>
        <p:cNvPr id="1" name=""/>
        <p:cNvGrpSpPr/>
        <p:nvPr/>
      </p:nvGrpSpPr>
      <p:grpSpPr>
        <a:xfrm>
          <a:off x="0" y="0"/>
          <a:ext cx="0" cy="0"/>
          <a:chOff x="0" y="0"/>
          <a:chExt cx="0" cy="0"/>
        </a:xfrm>
      </p:grpSpPr>
      <p:pic>
        <p:nvPicPr>
          <p:cNvPr id="4" name="Image 3" descr="rectangle-vert.png"/>
          <p:cNvPicPr>
            <a:picLocks noChangeAspect="1"/>
          </p:cNvPicPr>
          <p:nvPr userDrawn="1">
            <p:custDataLst>
              <p:tags r:id="rId1"/>
            </p:custDataLst>
          </p:nvPr>
        </p:nvPicPr>
        <p:blipFill>
          <a:blip r:embed="rId3" cstate="screen">
            <a:extLst>
              <a:ext uri="{28A0092B-C50C-407E-A947-70E740481C1C}">
                <a14:useLocalDpi xmlns:a14="http://schemas.microsoft.com/office/drawing/2010/main"/>
              </a:ext>
            </a:extLst>
          </a:blip>
          <a:srcRect/>
          <a:stretch>
            <a:fillRect/>
          </a:stretch>
        </p:blipFill>
        <p:spPr bwMode="auto">
          <a:xfrm>
            <a:off x="352425" y="1484313"/>
            <a:ext cx="8459788"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re 8"/>
          <p:cNvSpPr>
            <a:spLocks noGrp="1"/>
          </p:cNvSpPr>
          <p:nvPr>
            <p:ph type="title"/>
          </p:nvPr>
        </p:nvSpPr>
        <p:spPr>
          <a:xfrm>
            <a:off x="611560" y="692696"/>
            <a:ext cx="8208912" cy="504056"/>
          </a:xfrm>
        </p:spPr>
        <p:txBody>
          <a:bodyPr/>
          <a:lstStyle>
            <a:lvl1pPr algn="l" rtl="0" fontAlgn="auto">
              <a:spcBef>
                <a:spcPts val="0"/>
              </a:spcBef>
              <a:spcAft>
                <a:spcPts val="0"/>
              </a:spcAft>
              <a:defRPr lang="fr-FR" sz="3200" b="1" kern="1200" dirty="0">
                <a:solidFill>
                  <a:srgbClr val="136B9D"/>
                </a:solidFill>
                <a:latin typeface="+mn-lt"/>
                <a:ea typeface="+mn-ea"/>
                <a:cs typeface="+mn-cs"/>
              </a:defRPr>
            </a:lvl1pPr>
          </a:lstStyle>
          <a:p>
            <a:r>
              <a:rPr lang="fr-FR" dirty="0"/>
              <a:t>Cliquez pour modifier le style du titre</a:t>
            </a:r>
          </a:p>
        </p:txBody>
      </p:sp>
      <p:sp>
        <p:nvSpPr>
          <p:cNvPr id="11" name="Espace réservé du texte 10"/>
          <p:cNvSpPr>
            <a:spLocks noGrp="1"/>
          </p:cNvSpPr>
          <p:nvPr>
            <p:ph type="body" sz="quarter" idx="11"/>
          </p:nvPr>
        </p:nvSpPr>
        <p:spPr>
          <a:xfrm>
            <a:off x="611188" y="1772816"/>
            <a:ext cx="8208962" cy="4824834"/>
          </a:xfrm>
        </p:spPr>
        <p:txBody>
          <a:bodyPr/>
          <a:lstStyle>
            <a:lvl1pPr>
              <a:buFontTx/>
              <a:buBlip>
                <a:blip r:embed="rId4"/>
              </a:buBlip>
              <a:defRPr sz="2400">
                <a:solidFill>
                  <a:schemeClr val="accent1"/>
                </a:solidFill>
              </a:defRPr>
            </a:lvl1pPr>
            <a:lvl2pPr>
              <a:buFont typeface="Wingdings" pitchFamily="2" charset="2"/>
              <a:buChar char="§"/>
              <a:defRPr sz="2800">
                <a:solidFill>
                  <a:srgbClr val="92D050"/>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fr-FR" dirty="0"/>
              <a:t>Cliquez pour modifier les styles du texte du masque</a:t>
            </a:r>
          </a:p>
          <a:p>
            <a:pPr lvl="1"/>
            <a:r>
              <a:rPr lang="fr-FR" dirty="0" err="1"/>
              <a:t>sdsdsdsd</a:t>
            </a:r>
            <a:endParaRPr lang="fr-FR" dirty="0"/>
          </a:p>
        </p:txBody>
      </p:sp>
    </p:spTree>
    <p:extLst>
      <p:ext uri="{BB962C8B-B14F-4D97-AF65-F5344CB8AC3E}">
        <p14:creationId xmlns:p14="http://schemas.microsoft.com/office/powerpoint/2010/main" val="3574191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 sous titre + texte">
    <p:spTree>
      <p:nvGrpSpPr>
        <p:cNvPr id="1" name=""/>
        <p:cNvGrpSpPr/>
        <p:nvPr/>
      </p:nvGrpSpPr>
      <p:grpSpPr>
        <a:xfrm>
          <a:off x="0" y="0"/>
          <a:ext cx="0" cy="0"/>
          <a:chOff x="0" y="0"/>
          <a:chExt cx="0" cy="0"/>
        </a:xfrm>
      </p:grpSpPr>
      <p:sp>
        <p:nvSpPr>
          <p:cNvPr id="5" name="ZoneTexte 4"/>
          <p:cNvSpPr txBox="1"/>
          <p:nvPr userDrawn="1">
            <p:custDataLst>
              <p:tags r:id="rId1"/>
            </p:custDataLst>
          </p:nvPr>
        </p:nvSpPr>
        <p:spPr>
          <a:xfrm>
            <a:off x="395288" y="836613"/>
            <a:ext cx="5113337" cy="1108075"/>
          </a:xfrm>
          <a:prstGeom prst="rect">
            <a:avLst/>
          </a:prstGeom>
          <a:noFill/>
        </p:spPr>
        <p:txBody>
          <a:bodyPr>
            <a:spAutoFit/>
          </a:bodyPr>
          <a:lstStyle/>
          <a:p>
            <a:pPr eaLnBrk="1" hangingPunct="1">
              <a:defRPr/>
            </a:pPr>
            <a:r>
              <a:rPr lang="fr-FR" sz="3200" b="1">
                <a:solidFill>
                  <a:srgbClr val="136B9D"/>
                </a:solidFill>
                <a:latin typeface="Candara" pitchFamily="34" charset="0"/>
              </a:rPr>
              <a:t>Style</a:t>
            </a:r>
            <a:endParaRPr lang="fr-FR" sz="3200" b="1">
              <a:solidFill>
                <a:srgbClr val="FF0000"/>
              </a:solidFill>
              <a:effectLst>
                <a:outerShdw blurRad="38100" dist="38100" dir="2700000" algn="tl">
                  <a:srgbClr val="C0C0C0"/>
                </a:outerShdw>
              </a:effectLst>
              <a:latin typeface="Candara" pitchFamily="34" charset="0"/>
            </a:endParaRPr>
          </a:p>
          <a:p>
            <a:pPr eaLnBrk="1" hangingPunct="1">
              <a:defRPr/>
            </a:pPr>
            <a:endParaRPr lang="fr-FR" sz="3200">
              <a:latin typeface="Candara" pitchFamily="34" charset="0"/>
            </a:endParaRPr>
          </a:p>
        </p:txBody>
      </p:sp>
      <p:pic>
        <p:nvPicPr>
          <p:cNvPr id="7" name="Image 9" descr="rectangle-vert.png"/>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0825" y="1582738"/>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Espace réservé du texte 3"/>
          <p:cNvSpPr>
            <a:spLocks noGrp="1"/>
          </p:cNvSpPr>
          <p:nvPr>
            <p:ph type="body" sz="quarter" idx="10"/>
          </p:nvPr>
        </p:nvSpPr>
        <p:spPr>
          <a:xfrm>
            <a:off x="468313" y="2205038"/>
            <a:ext cx="8207375" cy="1007938"/>
          </a:xfrm>
        </p:spPr>
        <p:txBody>
          <a:bodyPr/>
          <a:lstStyle>
            <a:lvl1pPr marL="0">
              <a:buNone/>
              <a:defRPr b="1">
                <a:solidFill>
                  <a:schemeClr val="accent1"/>
                </a:solidFill>
              </a:defRPr>
            </a:lvl1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texte 5"/>
          <p:cNvSpPr>
            <a:spLocks noGrp="1"/>
          </p:cNvSpPr>
          <p:nvPr>
            <p:ph type="body" sz="quarter" idx="11"/>
          </p:nvPr>
        </p:nvSpPr>
        <p:spPr>
          <a:xfrm>
            <a:off x="468313" y="3500438"/>
            <a:ext cx="8207375" cy="3097212"/>
          </a:xfrm>
        </p:spPr>
        <p:txBody>
          <a:bodyPr>
            <a:normAutofit/>
          </a:bodyPr>
          <a:lstStyle>
            <a:lvl1pPr>
              <a:buFontTx/>
              <a:buBlip>
                <a:blip r:embed="rId4"/>
              </a:buBlip>
              <a:defRPr sz="2800">
                <a:solidFill>
                  <a:schemeClr val="accent1"/>
                </a:solidFill>
              </a:defRPr>
            </a:lvl1pPr>
            <a:lvl2pPr>
              <a:buFont typeface="Wingdings" pitchFamily="2" charset="2"/>
              <a:buChar char="§"/>
              <a:defRPr sz="2400">
                <a:solidFill>
                  <a:srgbClr val="92D050"/>
                </a:solidFill>
              </a:defRPr>
            </a:lvl2pPr>
            <a:lvl3pPr>
              <a:defRPr sz="2000">
                <a:solidFill>
                  <a:schemeClr val="accent1"/>
                </a:solidFill>
              </a:defRPr>
            </a:lvl3pPr>
            <a:lvl4pPr>
              <a:defRPr sz="1800">
                <a:solidFill>
                  <a:schemeClr val="accent1"/>
                </a:solidFill>
              </a:defRPr>
            </a:lvl4pPr>
            <a:lvl5pPr>
              <a:defRPr sz="1800">
                <a:solidFill>
                  <a:schemeClr val="accent1"/>
                </a:solidFill>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22865388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411760" y="2130425"/>
            <a:ext cx="6046440" cy="1470025"/>
          </a:xfrm>
        </p:spPr>
        <p:txBody>
          <a:bodyPr/>
          <a:lstStyle>
            <a:lvl1pPr>
              <a:defRPr sz="4000"/>
            </a:lvl1pPr>
          </a:lstStyle>
          <a:p>
            <a:r>
              <a:rPr lang="fr-FR" smtClean="0"/>
              <a:t>Modifiez le style du titre</a:t>
            </a:r>
            <a:endParaRPr lang="fr-FR" dirty="0"/>
          </a:p>
        </p:txBody>
      </p:sp>
      <p:sp>
        <p:nvSpPr>
          <p:cNvPr id="3" name="Sous-titre 2"/>
          <p:cNvSpPr>
            <a:spLocks noGrp="1"/>
          </p:cNvSpPr>
          <p:nvPr>
            <p:ph type="subTitle" idx="1"/>
          </p:nvPr>
        </p:nvSpPr>
        <p:spPr>
          <a:xfrm>
            <a:off x="2483768" y="3886200"/>
            <a:ext cx="5288632" cy="1752600"/>
          </a:xfrm>
        </p:spPr>
        <p:txBody>
          <a:bodyPr/>
          <a:lstStyle>
            <a:lvl1pPr marL="0" indent="0" algn="l">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B1D3679-7758-4091-832D-1531B9B9AB13}"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3901908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lvl4pPr>
              <a:defRPr>
                <a:solidFill>
                  <a:srgbClr val="0B4499"/>
                </a:solidFill>
                <a:latin typeface="Verdana" pitchFamily="34" charset="0"/>
                <a:ea typeface="Verdana" pitchFamily="34" charset="0"/>
                <a:cs typeface="Verdana" pitchFamily="34" charset="0"/>
              </a:defRPr>
            </a:lvl4pPr>
            <a:lvl5pPr marL="1349375" indent="-274638">
              <a:buFont typeface="Arial" pitchFamily="34" charset="0"/>
              <a:buChar char="•"/>
              <a:defRPr>
                <a:latin typeface="Verdana" pitchFamily="34" charset="0"/>
                <a:ea typeface="Verdana" pitchFamily="34" charset="0"/>
                <a:cs typeface="Verdana"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4"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757B356-B155-4802-B71B-3FA4AABC5D3B}"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28981935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411760" y="3645024"/>
            <a:ext cx="5976664" cy="1362075"/>
          </a:xfrm>
        </p:spPr>
        <p:txBody>
          <a:bodyPr anchor="t"/>
          <a:lstStyle>
            <a:lvl1pPr algn="l">
              <a:defRPr sz="4000" b="1" cap="all"/>
            </a:lvl1pPr>
          </a:lstStyle>
          <a:p>
            <a:r>
              <a:rPr lang="fr-FR" smtClean="0"/>
              <a:t>Modifiez le style du titre</a:t>
            </a:r>
            <a:endParaRPr lang="fr-FR" dirty="0"/>
          </a:p>
        </p:txBody>
      </p:sp>
      <p:sp>
        <p:nvSpPr>
          <p:cNvPr id="3" name="Espace réservé du texte 2"/>
          <p:cNvSpPr>
            <a:spLocks noGrp="1"/>
          </p:cNvSpPr>
          <p:nvPr>
            <p:ph type="body" idx="1"/>
          </p:nvPr>
        </p:nvSpPr>
        <p:spPr>
          <a:xfrm>
            <a:off x="2411760" y="1844824"/>
            <a:ext cx="5976664"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Modifiez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639B3C7-2B01-48C1-98BE-DF8DF9A12EA7}"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2475374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53F33F4-D592-4785-A824-6B423D1F0622}"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2281176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86D3B36F-60F8-4E74-9EFA-06E9B7EE14BC}" type="slidenum">
              <a:rPr lang="fr-FR">
                <a:solidFill>
                  <a:srgbClr val="000000"/>
                </a:solidFill>
              </a:rPr>
              <a:pPr>
                <a:defRPr/>
              </a:pPr>
              <a:t>‹N°›</a:t>
            </a:fld>
            <a:endParaRPr lang="fr-FR">
              <a:solidFill>
                <a:srgbClr val="000000"/>
              </a:solidFill>
            </a:endParaRPr>
          </a:p>
        </p:txBody>
      </p:sp>
    </p:spTree>
    <p:extLst>
      <p:ext uri="{BB962C8B-B14F-4D97-AF65-F5344CB8AC3E}">
        <p14:creationId xmlns:p14="http://schemas.microsoft.com/office/powerpoint/2010/main" val="26502081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image" Target="../media/image5.jpeg"/><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image" Target="../media/image6.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6" cstate="screen"/>
          <a:srcRect/>
          <a:stretch>
            <a:fillRect/>
          </a:stretch>
        </a:blipFill>
        <a:effectLst/>
      </p:bgPr>
    </p:bg>
    <p:spTree>
      <p:nvGrpSpPr>
        <p:cNvPr id="1" name=""/>
        <p:cNvGrpSpPr/>
        <p:nvPr/>
      </p:nvGrpSpPr>
      <p:grpSpPr>
        <a:xfrm>
          <a:off x="0" y="0"/>
          <a:ext cx="0" cy="0"/>
          <a:chOff x="0" y="0"/>
          <a:chExt cx="0" cy="0"/>
        </a:xfrm>
      </p:grpSpPr>
      <p:sp>
        <p:nvSpPr>
          <p:cNvPr id="1026" name="Espace réservé du titre 6"/>
          <p:cNvSpPr>
            <a:spLocks noGrp="1"/>
          </p:cNvSpPr>
          <p:nvPr>
            <p:ph type="title"/>
          </p:nvPr>
        </p:nvSpPr>
        <p:spPr bwMode="auto">
          <a:xfrm>
            <a:off x="468313" y="692150"/>
            <a:ext cx="82073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CLIQUEZ POUR MODIFIER LE STYLE DU TITRE</a:t>
            </a:r>
          </a:p>
        </p:txBody>
      </p:sp>
      <p:sp>
        <p:nvSpPr>
          <p:cNvPr id="1027" name="Espace réservé du texte 7"/>
          <p:cNvSpPr>
            <a:spLocks noGrp="1"/>
          </p:cNvSpPr>
          <p:nvPr>
            <p:ph type="body" idx="1"/>
          </p:nvPr>
        </p:nvSpPr>
        <p:spPr bwMode="auto">
          <a:xfrm>
            <a:off x="457200" y="2205038"/>
            <a:ext cx="8229600" cy="392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Cliquez pour 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Tree>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Lst>
  <p:txStyles>
    <p:titleStyle>
      <a:lvl1pPr algn="ctr" rtl="0" eaLnBrk="0" fontAlgn="base" hangingPunct="0">
        <a:spcBef>
          <a:spcPct val="0"/>
        </a:spcBef>
        <a:spcAft>
          <a:spcPct val="0"/>
        </a:spcAft>
        <a:defRPr sz="4400" kern="1200">
          <a:solidFill>
            <a:schemeClr val="accent1"/>
          </a:solidFill>
          <a:latin typeface="+mj-lt"/>
          <a:ea typeface="ヒラギノ角ゴ Pro W3" pitchFamily="-104" charset="-128"/>
          <a:cs typeface="+mj-cs"/>
        </a:defRPr>
      </a:lvl1pPr>
      <a:lvl2pPr algn="ctr" rtl="0" eaLnBrk="0" fontAlgn="base" hangingPunct="0">
        <a:spcBef>
          <a:spcPct val="0"/>
        </a:spcBef>
        <a:spcAft>
          <a:spcPct val="0"/>
        </a:spcAft>
        <a:defRPr sz="4400">
          <a:solidFill>
            <a:schemeClr val="accent1"/>
          </a:solidFill>
          <a:latin typeface="Frutiger LT Std 87 ExtraBlk Cn"/>
          <a:ea typeface="ヒラギノ角ゴ Pro W3" pitchFamily="-104" charset="-128"/>
        </a:defRPr>
      </a:lvl2pPr>
      <a:lvl3pPr algn="ctr" rtl="0" eaLnBrk="0" fontAlgn="base" hangingPunct="0">
        <a:spcBef>
          <a:spcPct val="0"/>
        </a:spcBef>
        <a:spcAft>
          <a:spcPct val="0"/>
        </a:spcAft>
        <a:defRPr sz="4400">
          <a:solidFill>
            <a:schemeClr val="accent1"/>
          </a:solidFill>
          <a:latin typeface="Frutiger LT Std 87 ExtraBlk Cn"/>
          <a:ea typeface="ヒラギノ角ゴ Pro W3" pitchFamily="-104" charset="-128"/>
        </a:defRPr>
      </a:lvl3pPr>
      <a:lvl4pPr algn="ctr" rtl="0" eaLnBrk="0" fontAlgn="base" hangingPunct="0">
        <a:spcBef>
          <a:spcPct val="0"/>
        </a:spcBef>
        <a:spcAft>
          <a:spcPct val="0"/>
        </a:spcAft>
        <a:defRPr sz="4400">
          <a:solidFill>
            <a:schemeClr val="accent1"/>
          </a:solidFill>
          <a:latin typeface="Frutiger LT Std 87 ExtraBlk Cn"/>
          <a:ea typeface="ヒラギノ角ゴ Pro W3" pitchFamily="-104" charset="-128"/>
        </a:defRPr>
      </a:lvl4pPr>
      <a:lvl5pPr algn="ctr" rtl="0" eaLnBrk="0" fontAlgn="base" hangingPunct="0">
        <a:spcBef>
          <a:spcPct val="0"/>
        </a:spcBef>
        <a:spcAft>
          <a:spcPct val="0"/>
        </a:spcAft>
        <a:defRPr sz="4400">
          <a:solidFill>
            <a:schemeClr val="accent1"/>
          </a:solidFill>
          <a:latin typeface="Frutiger LT Std 87 ExtraBlk Cn"/>
          <a:ea typeface="ヒラギノ角ゴ Pro W3" pitchFamily="-104" charset="-128"/>
        </a:defRPr>
      </a:lvl5pPr>
      <a:lvl6pPr marL="457200" algn="ctr" rtl="0" fontAlgn="base">
        <a:spcBef>
          <a:spcPct val="0"/>
        </a:spcBef>
        <a:spcAft>
          <a:spcPct val="0"/>
        </a:spcAft>
        <a:defRPr sz="4400">
          <a:solidFill>
            <a:schemeClr val="accent1"/>
          </a:solidFill>
          <a:latin typeface="Frutiger LT Std 87 ExtraBlk Cn"/>
        </a:defRPr>
      </a:lvl6pPr>
      <a:lvl7pPr marL="914400" algn="ctr" rtl="0" fontAlgn="base">
        <a:spcBef>
          <a:spcPct val="0"/>
        </a:spcBef>
        <a:spcAft>
          <a:spcPct val="0"/>
        </a:spcAft>
        <a:defRPr sz="4400">
          <a:solidFill>
            <a:schemeClr val="accent1"/>
          </a:solidFill>
          <a:latin typeface="Frutiger LT Std 87 ExtraBlk Cn"/>
        </a:defRPr>
      </a:lvl7pPr>
      <a:lvl8pPr marL="1371600" algn="ctr" rtl="0" fontAlgn="base">
        <a:spcBef>
          <a:spcPct val="0"/>
        </a:spcBef>
        <a:spcAft>
          <a:spcPct val="0"/>
        </a:spcAft>
        <a:defRPr sz="4400">
          <a:solidFill>
            <a:schemeClr val="accent1"/>
          </a:solidFill>
          <a:latin typeface="Frutiger LT Std 87 ExtraBlk Cn"/>
        </a:defRPr>
      </a:lvl8pPr>
      <a:lvl9pPr marL="1828800" algn="ctr" rtl="0" fontAlgn="base">
        <a:spcBef>
          <a:spcPct val="0"/>
        </a:spcBef>
        <a:spcAft>
          <a:spcPct val="0"/>
        </a:spcAft>
        <a:defRPr sz="4400">
          <a:solidFill>
            <a:schemeClr val="accent1"/>
          </a:solidFill>
          <a:latin typeface="Frutiger LT Std 87 ExtraBlk Cn"/>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ヒラギノ角ゴ Pro W3" pitchFamily="-104" charset="-128"/>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ヒラギノ角ゴ Pro W3" pitchFamily="-10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ヒラギノ角ゴ Pro W3" pitchFamily="-104"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ヒラギノ角ゴ Pro W3" pitchFamily="-10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ヒラギノ角ゴ Pro W3" pitchFamily="-10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 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26" name="Rectangle 2"/>
          <p:cNvSpPr>
            <a:spLocks noGrp="1" noChangeArrowheads="1"/>
          </p:cNvSpPr>
          <p:nvPr>
            <p:ph type="title"/>
          </p:nvPr>
        </p:nvSpPr>
        <p:spPr bwMode="auto">
          <a:xfrm>
            <a:off x="2267744" y="274638"/>
            <a:ext cx="6419056"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fr-FR" dirty="0" smtClean="0"/>
              <a:t>Cliquez pour modifier le style du titre</a:t>
            </a:r>
          </a:p>
        </p:txBody>
      </p:sp>
      <p:sp>
        <p:nvSpPr>
          <p:cNvPr id="1027" name="Rectangle 3"/>
          <p:cNvSpPr>
            <a:spLocks noGrp="1" noChangeArrowheads="1"/>
          </p:cNvSpPr>
          <p:nvPr>
            <p:ph type="body" idx="1"/>
          </p:nvPr>
        </p:nvSpPr>
        <p:spPr bwMode="auto">
          <a:xfrm>
            <a:off x="2267744" y="1600200"/>
            <a:ext cx="6419056" cy="452596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p>
          <a:p>
            <a:pPr lvl="2"/>
            <a:endParaRPr lang="fr-FR" dirty="0" smtClean="0"/>
          </a:p>
          <a:p>
            <a:pPr lvl="3"/>
            <a:endParaRPr lang="fr-FR" dirty="0"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atin typeface="Verdana" pitchFamily="34" charset="0"/>
                <a:ea typeface="Verdana" pitchFamily="34" charset="0"/>
                <a:cs typeface="Verdana" pitchFamily="34" charset="0"/>
              </a:defRPr>
            </a:lvl1pPr>
          </a:lstStyle>
          <a:p>
            <a:pPr eaLnBrk="1" hangingPunct="1">
              <a:defRPr/>
            </a:pPr>
            <a:endParaRPr lang="fr-FR"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atin typeface="Verdana" pitchFamily="34" charset="0"/>
                <a:ea typeface="Verdana" pitchFamily="34" charset="0"/>
                <a:cs typeface="Verdana" pitchFamily="34" charset="0"/>
              </a:defRPr>
            </a:lvl1pPr>
          </a:lstStyle>
          <a:p>
            <a:pPr eaLnBrk="1" hangingPunct="1">
              <a:defRPr/>
            </a:pPr>
            <a:endParaRPr lang="fr-FR"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atin typeface="Verdana" pitchFamily="34" charset="0"/>
                <a:ea typeface="Verdana" pitchFamily="34" charset="0"/>
                <a:cs typeface="Verdana" pitchFamily="34" charset="0"/>
              </a:defRPr>
            </a:lvl1pPr>
          </a:lstStyle>
          <a:p>
            <a:pPr eaLnBrk="1" hangingPunct="1">
              <a:defRPr/>
            </a:pPr>
            <a:fld id="{372C2559-D107-440A-9D68-4AF6F8962011}" type="slidenum">
              <a:rPr lang="fr-FR">
                <a:solidFill>
                  <a:srgbClr val="000000"/>
                </a:solidFill>
              </a:rPr>
              <a:pPr eaLnBrk="1" hangingPunct="1">
                <a:defRPr/>
              </a:pPr>
              <a:t>‹N°›</a:t>
            </a:fld>
            <a:endParaRPr lang="fr-FR" dirty="0">
              <a:solidFill>
                <a:srgbClr val="000000"/>
              </a:solidFill>
            </a:endParaRPr>
          </a:p>
        </p:txBody>
      </p:sp>
    </p:spTree>
    <p:extLst>
      <p:ext uri="{BB962C8B-B14F-4D97-AF65-F5344CB8AC3E}">
        <p14:creationId xmlns:p14="http://schemas.microsoft.com/office/powerpoint/2010/main" val="766446972"/>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rtl="0" eaLnBrk="1" fontAlgn="base" hangingPunct="1">
        <a:spcBef>
          <a:spcPct val="0"/>
        </a:spcBef>
        <a:spcAft>
          <a:spcPct val="0"/>
        </a:spcAft>
        <a:defRPr sz="3600" b="1">
          <a:solidFill>
            <a:srgbClr val="197DB2"/>
          </a:solidFill>
          <a:latin typeface="Verdana" pitchFamily="34" charset="0"/>
          <a:ea typeface="Verdana" pitchFamily="34" charset="0"/>
          <a:cs typeface="Verdana" pitchFamily="34" charset="0"/>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0" indent="0" algn="l" rtl="0" eaLnBrk="1" fontAlgn="base" hangingPunct="1">
        <a:spcBef>
          <a:spcPct val="20000"/>
        </a:spcBef>
        <a:spcAft>
          <a:spcPct val="0"/>
        </a:spcAft>
        <a:buNone/>
        <a:defRPr sz="2400" b="1">
          <a:solidFill>
            <a:srgbClr val="0B4499"/>
          </a:solidFill>
          <a:latin typeface="Verdana" pitchFamily="34" charset="0"/>
          <a:ea typeface="Verdana" pitchFamily="34" charset="0"/>
          <a:cs typeface="Verdana" pitchFamily="34" charset="0"/>
        </a:defRPr>
      </a:lvl1pPr>
      <a:lvl2pPr marL="6350" indent="0" algn="l" rtl="0" eaLnBrk="1" fontAlgn="base" hangingPunct="1">
        <a:spcBef>
          <a:spcPct val="20000"/>
        </a:spcBef>
        <a:spcAft>
          <a:spcPct val="0"/>
        </a:spcAft>
        <a:buNone/>
        <a:defRPr sz="2000" b="1">
          <a:solidFill>
            <a:srgbClr val="339966"/>
          </a:solidFill>
          <a:latin typeface="Verdana" pitchFamily="34" charset="0"/>
          <a:ea typeface="Verdana" pitchFamily="34" charset="0"/>
          <a:cs typeface="Verdana" pitchFamily="34" charset="0"/>
        </a:defRPr>
      </a:lvl2pPr>
      <a:lvl3pPr marL="261938" indent="-261938" algn="l" rtl="0" eaLnBrk="1" fontAlgn="base" hangingPunct="1">
        <a:spcBef>
          <a:spcPct val="20000"/>
        </a:spcBef>
        <a:spcAft>
          <a:spcPct val="0"/>
        </a:spcAft>
        <a:buClr>
          <a:srgbClr val="339966"/>
        </a:buClr>
        <a:buChar char="•"/>
        <a:defRPr sz="2000">
          <a:solidFill>
            <a:schemeClr val="tx1"/>
          </a:solidFill>
          <a:latin typeface="Verdana" pitchFamily="34" charset="0"/>
          <a:ea typeface="Verdana" pitchFamily="34" charset="0"/>
          <a:cs typeface="Verdana" pitchFamily="34" charset="0"/>
        </a:defRPr>
      </a:lvl3pPr>
      <a:lvl4pPr marL="812800" indent="-276225" algn="l" rtl="0" eaLnBrk="1" fontAlgn="base" hangingPunct="1">
        <a:spcBef>
          <a:spcPct val="20000"/>
        </a:spcBef>
        <a:spcAft>
          <a:spcPct val="0"/>
        </a:spcAft>
        <a:buChar char="–"/>
        <a:defRPr sz="2000">
          <a:solidFill>
            <a:schemeClr val="accent6"/>
          </a:solidFill>
          <a:latin typeface="Verdana" pitchFamily="34" charset="0"/>
          <a:ea typeface="Verdana" pitchFamily="34" charset="0"/>
          <a:cs typeface="Verdana" pitchFamily="34" charset="0"/>
        </a:defRPr>
      </a:lvl4pPr>
      <a:lvl5pPr marL="1349375" indent="-274638" algn="l" rtl="0" eaLnBrk="1" fontAlgn="base" hangingPunct="1">
        <a:spcBef>
          <a:spcPct val="20000"/>
        </a:spcBef>
        <a:spcAft>
          <a:spcPct val="0"/>
        </a:spcAft>
        <a:buFont typeface="Arial" pitchFamily="34" charset="0"/>
        <a:buChar char="•"/>
        <a:defRPr sz="2000">
          <a:solidFill>
            <a:schemeClr val="tx1"/>
          </a:solidFill>
          <a:latin typeface="Verdana" pitchFamily="34" charset="0"/>
          <a:ea typeface="Verdana" pitchFamily="34" charset="0"/>
          <a:cs typeface="Verdana"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Image 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028" y="0"/>
            <a:ext cx="9139943" cy="6858000"/>
          </a:xfrm>
          <a:prstGeom prst="rect">
            <a:avLst/>
          </a:prstGeom>
        </p:spPr>
      </p:pic>
      <p:sp>
        <p:nvSpPr>
          <p:cNvPr id="1026" name="Rectangle 2"/>
          <p:cNvSpPr>
            <a:spLocks noGrp="1" noChangeArrowheads="1"/>
          </p:cNvSpPr>
          <p:nvPr>
            <p:ph type="title"/>
          </p:nvPr>
        </p:nvSpPr>
        <p:spPr bwMode="auto">
          <a:xfrm>
            <a:off x="2267744" y="274638"/>
            <a:ext cx="6419056"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fr-FR" dirty="0" smtClean="0"/>
              <a:t>Cliquez pour modifier le style du titre</a:t>
            </a:r>
          </a:p>
        </p:txBody>
      </p:sp>
      <p:sp>
        <p:nvSpPr>
          <p:cNvPr id="1027" name="Rectangle 3"/>
          <p:cNvSpPr>
            <a:spLocks noGrp="1" noChangeArrowheads="1"/>
          </p:cNvSpPr>
          <p:nvPr>
            <p:ph type="body" idx="1"/>
          </p:nvPr>
        </p:nvSpPr>
        <p:spPr bwMode="auto">
          <a:xfrm>
            <a:off x="2267744" y="1600200"/>
            <a:ext cx="6419056" cy="452596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p>
          <a:p>
            <a:pPr lvl="2"/>
            <a:endParaRPr lang="fr-FR" dirty="0" smtClean="0"/>
          </a:p>
          <a:p>
            <a:pPr lvl="3"/>
            <a:endParaRPr lang="fr-FR" dirty="0"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atin typeface="Verdana" pitchFamily="34" charset="0"/>
                <a:ea typeface="Verdana" pitchFamily="34" charset="0"/>
                <a:cs typeface="Verdana" pitchFamily="34" charset="0"/>
              </a:defRPr>
            </a:lvl1pPr>
          </a:lstStyle>
          <a:p>
            <a:pPr eaLnBrk="1" hangingPunct="1">
              <a:defRPr/>
            </a:pPr>
            <a:endParaRPr lang="fr-FR"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atin typeface="Verdana" pitchFamily="34" charset="0"/>
                <a:ea typeface="Verdana" pitchFamily="34" charset="0"/>
                <a:cs typeface="Verdana" pitchFamily="34" charset="0"/>
              </a:defRPr>
            </a:lvl1pPr>
          </a:lstStyle>
          <a:p>
            <a:pPr eaLnBrk="1" hangingPunct="1">
              <a:defRPr/>
            </a:pPr>
            <a:endParaRPr lang="fr-FR"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atin typeface="Verdana" pitchFamily="34" charset="0"/>
                <a:ea typeface="Verdana" pitchFamily="34" charset="0"/>
                <a:cs typeface="Verdana" pitchFamily="34" charset="0"/>
              </a:defRPr>
            </a:lvl1pPr>
          </a:lstStyle>
          <a:p>
            <a:pPr eaLnBrk="1" hangingPunct="1">
              <a:defRPr/>
            </a:pPr>
            <a:fld id="{372C2559-D107-440A-9D68-4AF6F8962011}" type="slidenum">
              <a:rPr lang="fr-FR">
                <a:solidFill>
                  <a:srgbClr val="000000"/>
                </a:solidFill>
              </a:rPr>
              <a:pPr eaLnBrk="1" hangingPunct="1">
                <a:defRPr/>
              </a:pPr>
              <a:t>‹N°›</a:t>
            </a:fld>
            <a:endParaRPr lang="fr-FR" dirty="0">
              <a:solidFill>
                <a:srgbClr val="000000"/>
              </a:solidFill>
            </a:endParaRPr>
          </a:p>
        </p:txBody>
      </p:sp>
    </p:spTree>
    <p:extLst>
      <p:ext uri="{BB962C8B-B14F-4D97-AF65-F5344CB8AC3E}">
        <p14:creationId xmlns:p14="http://schemas.microsoft.com/office/powerpoint/2010/main" val="2441855322"/>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Lst>
  <p:txStyles>
    <p:titleStyle>
      <a:lvl1pPr algn="l" rtl="0" eaLnBrk="1" fontAlgn="base" hangingPunct="1">
        <a:spcBef>
          <a:spcPct val="0"/>
        </a:spcBef>
        <a:spcAft>
          <a:spcPct val="0"/>
        </a:spcAft>
        <a:defRPr sz="3600" b="1">
          <a:solidFill>
            <a:srgbClr val="197DB2"/>
          </a:solidFill>
          <a:latin typeface="Verdana" pitchFamily="34" charset="0"/>
          <a:ea typeface="Verdana" pitchFamily="34" charset="0"/>
          <a:cs typeface="Verdana" pitchFamily="34" charset="0"/>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0" indent="0" algn="l" rtl="0" eaLnBrk="1" fontAlgn="base" hangingPunct="1">
        <a:spcBef>
          <a:spcPct val="20000"/>
        </a:spcBef>
        <a:spcAft>
          <a:spcPct val="0"/>
        </a:spcAft>
        <a:buNone/>
        <a:defRPr sz="2400" b="1">
          <a:solidFill>
            <a:srgbClr val="0B4499"/>
          </a:solidFill>
          <a:latin typeface="Verdana" pitchFamily="34" charset="0"/>
          <a:ea typeface="Verdana" pitchFamily="34" charset="0"/>
          <a:cs typeface="Verdana" pitchFamily="34" charset="0"/>
        </a:defRPr>
      </a:lvl1pPr>
      <a:lvl2pPr marL="6350" indent="0" algn="l" rtl="0" eaLnBrk="1" fontAlgn="base" hangingPunct="1">
        <a:spcBef>
          <a:spcPct val="20000"/>
        </a:spcBef>
        <a:spcAft>
          <a:spcPct val="0"/>
        </a:spcAft>
        <a:buNone/>
        <a:defRPr sz="2000" b="1">
          <a:solidFill>
            <a:srgbClr val="339966"/>
          </a:solidFill>
          <a:latin typeface="Verdana" pitchFamily="34" charset="0"/>
          <a:ea typeface="Verdana" pitchFamily="34" charset="0"/>
          <a:cs typeface="Verdana" pitchFamily="34" charset="0"/>
        </a:defRPr>
      </a:lvl2pPr>
      <a:lvl3pPr marL="261938" indent="-261938" algn="l" rtl="0" eaLnBrk="1" fontAlgn="base" hangingPunct="1">
        <a:spcBef>
          <a:spcPct val="20000"/>
        </a:spcBef>
        <a:spcAft>
          <a:spcPct val="0"/>
        </a:spcAft>
        <a:buClr>
          <a:srgbClr val="339966"/>
        </a:buClr>
        <a:buChar char="•"/>
        <a:defRPr sz="2000">
          <a:solidFill>
            <a:schemeClr val="tx1"/>
          </a:solidFill>
          <a:latin typeface="Verdana" pitchFamily="34" charset="0"/>
          <a:ea typeface="Verdana" pitchFamily="34" charset="0"/>
          <a:cs typeface="Verdana" pitchFamily="34" charset="0"/>
        </a:defRPr>
      </a:lvl3pPr>
      <a:lvl4pPr marL="812800" indent="-276225" algn="l" rtl="0" eaLnBrk="1" fontAlgn="base" hangingPunct="1">
        <a:spcBef>
          <a:spcPct val="20000"/>
        </a:spcBef>
        <a:spcAft>
          <a:spcPct val="0"/>
        </a:spcAft>
        <a:buChar char="–"/>
        <a:defRPr sz="2000">
          <a:solidFill>
            <a:schemeClr val="accent6"/>
          </a:solidFill>
          <a:latin typeface="Verdana" pitchFamily="34" charset="0"/>
          <a:ea typeface="Verdana" pitchFamily="34" charset="0"/>
          <a:cs typeface="Verdana" pitchFamily="34" charset="0"/>
        </a:defRPr>
      </a:lvl4pPr>
      <a:lvl5pPr marL="1349375" indent="-274638" algn="l" rtl="0" eaLnBrk="1" fontAlgn="base" hangingPunct="1">
        <a:spcBef>
          <a:spcPct val="20000"/>
        </a:spcBef>
        <a:spcAft>
          <a:spcPct val="0"/>
        </a:spcAft>
        <a:buFont typeface="Arial" pitchFamily="34" charset="0"/>
        <a:buChar char="•"/>
        <a:defRPr sz="2000">
          <a:solidFill>
            <a:schemeClr val="tx1"/>
          </a:solidFill>
          <a:latin typeface="Verdana" pitchFamily="34" charset="0"/>
          <a:ea typeface="Verdana" pitchFamily="34" charset="0"/>
          <a:cs typeface="Verdana"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jpeg"/><Relationship Id="rId18" Type="http://schemas.openxmlformats.org/officeDocument/2006/relationships/image" Target="../media/image17.jpeg"/><Relationship Id="rId3" Type="http://schemas.openxmlformats.org/officeDocument/2006/relationships/tags" Target="../tags/tag6.xml"/><Relationship Id="rId7" Type="http://schemas.openxmlformats.org/officeDocument/2006/relationships/notesSlide" Target="../notesSlides/notesSlide1.xml"/><Relationship Id="rId12" Type="http://schemas.openxmlformats.org/officeDocument/2006/relationships/image" Target="../media/image11.jpeg"/><Relationship Id="rId17" Type="http://schemas.openxmlformats.org/officeDocument/2006/relationships/image" Target="../media/image16.jpeg"/><Relationship Id="rId2" Type="http://schemas.openxmlformats.org/officeDocument/2006/relationships/tags" Target="../tags/tag5.xml"/><Relationship Id="rId16" Type="http://schemas.openxmlformats.org/officeDocument/2006/relationships/image" Target="../media/image15.jpeg"/><Relationship Id="rId1" Type="http://schemas.openxmlformats.org/officeDocument/2006/relationships/tags" Target="../tags/tag4.xml"/><Relationship Id="rId6" Type="http://schemas.openxmlformats.org/officeDocument/2006/relationships/slideLayout" Target="../slideLayouts/slideLayout1.xml"/><Relationship Id="rId11" Type="http://schemas.openxmlformats.org/officeDocument/2006/relationships/image" Target="../media/image10.png"/><Relationship Id="rId5" Type="http://schemas.openxmlformats.org/officeDocument/2006/relationships/tags" Target="../tags/tag8.xml"/><Relationship Id="rId15" Type="http://schemas.openxmlformats.org/officeDocument/2006/relationships/image" Target="../media/image14.png"/><Relationship Id="rId10" Type="http://schemas.openxmlformats.org/officeDocument/2006/relationships/image" Target="../media/image9.png"/><Relationship Id="rId19" Type="http://schemas.openxmlformats.org/officeDocument/2006/relationships/image" Target="../media/image18.jpeg"/><Relationship Id="rId4" Type="http://schemas.openxmlformats.org/officeDocument/2006/relationships/tags" Target="../tags/tag7.xml"/><Relationship Id="rId9" Type="http://schemas.openxmlformats.org/officeDocument/2006/relationships/image" Target="../media/image8.png"/><Relationship Id="rId14" Type="http://schemas.openxmlformats.org/officeDocument/2006/relationships/image" Target="../media/image1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21.xml"/><Relationship Id="rId5" Type="http://schemas.openxmlformats.org/officeDocument/2006/relationships/image" Target="../media/image27.jpe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22.xml"/><Relationship Id="rId5" Type="http://schemas.openxmlformats.org/officeDocument/2006/relationships/image" Target="../media/image28.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tags" Target="../tags/tag25.xml"/><Relationship Id="rId7" Type="http://schemas.openxmlformats.org/officeDocument/2006/relationships/image" Target="../media/image10.pn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19.png"/><Relationship Id="rId5" Type="http://schemas.openxmlformats.org/officeDocument/2006/relationships/notesSlide" Target="../notesSlides/notesSlide12.xml"/><Relationship Id="rId10" Type="http://schemas.openxmlformats.org/officeDocument/2006/relationships/image" Target="../media/image22.png"/><Relationship Id="rId4" Type="http://schemas.openxmlformats.org/officeDocument/2006/relationships/slideLayout" Target="../slideLayouts/slideLayout1.xml"/><Relationship Id="rId9"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26.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27.xml"/><Relationship Id="rId5" Type="http://schemas.openxmlformats.org/officeDocument/2006/relationships/image" Target="../media/image30.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28.xml"/><Relationship Id="rId5" Type="http://schemas.openxmlformats.org/officeDocument/2006/relationships/image" Target="../media/image31.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29.xml"/><Relationship Id="rId5" Type="http://schemas.openxmlformats.org/officeDocument/2006/relationships/image" Target="../media/image32.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30.xml"/><Relationship Id="rId5" Type="http://schemas.openxmlformats.org/officeDocument/2006/relationships/image" Target="../media/image33.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31.xml"/><Relationship Id="rId5" Type="http://schemas.openxmlformats.org/officeDocument/2006/relationships/image" Target="../media/image34.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3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tags" Target="../tags/tag11.xml"/><Relationship Id="rId7" Type="http://schemas.openxmlformats.org/officeDocument/2006/relationships/image" Target="../media/image10.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19.png"/><Relationship Id="rId5" Type="http://schemas.openxmlformats.org/officeDocument/2006/relationships/notesSlide" Target="../notesSlides/notesSlide2.xml"/><Relationship Id="rId10" Type="http://schemas.openxmlformats.org/officeDocument/2006/relationships/image" Target="../media/image22.png"/><Relationship Id="rId4" Type="http://schemas.openxmlformats.org/officeDocument/2006/relationships/slideLayout" Target="../slideLayouts/slideLayout1.xml"/><Relationship Id="rId9" Type="http://schemas.openxmlformats.org/officeDocument/2006/relationships/image" Target="../media/image2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image" Target="../media/image35.png"/><Relationship Id="rId5" Type="http://schemas.openxmlformats.org/officeDocument/2006/relationships/image" Target="../media/image4.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tags" Target="../tags/tag37.xml"/><Relationship Id="rId7" Type="http://schemas.openxmlformats.org/officeDocument/2006/relationships/image" Target="../media/image10.pn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image" Target="../media/image19.png"/><Relationship Id="rId5" Type="http://schemas.openxmlformats.org/officeDocument/2006/relationships/notesSlide" Target="../notesSlides/notesSlide21.xml"/><Relationship Id="rId10" Type="http://schemas.openxmlformats.org/officeDocument/2006/relationships/image" Target="../media/image22.png"/><Relationship Id="rId4" Type="http://schemas.openxmlformats.org/officeDocument/2006/relationships/slideLayout" Target="../slideLayouts/slideLayout1.xml"/><Relationship Id="rId9" Type="http://schemas.openxmlformats.org/officeDocument/2006/relationships/image" Target="../media/image21.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38.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39.xml"/><Relationship Id="rId5" Type="http://schemas.openxmlformats.org/officeDocument/2006/relationships/image" Target="../media/image36.emf"/><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40.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41.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42.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43.xml"/><Relationship Id="rId5" Type="http://schemas.openxmlformats.org/officeDocument/2006/relationships/image" Target="../media/image37.emf"/><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44.xml"/><Relationship Id="rId5" Type="http://schemas.openxmlformats.org/officeDocument/2006/relationships/image" Target="../media/image38.emf"/><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tags" Target="../tags/tag47.xml"/><Relationship Id="rId7" Type="http://schemas.openxmlformats.org/officeDocument/2006/relationships/image" Target="../media/image10.png"/><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image" Target="../media/image19.png"/><Relationship Id="rId5" Type="http://schemas.openxmlformats.org/officeDocument/2006/relationships/notesSlide" Target="../notesSlides/notesSlide29.xml"/><Relationship Id="rId10" Type="http://schemas.openxmlformats.org/officeDocument/2006/relationships/image" Target="../media/image22.png"/><Relationship Id="rId4" Type="http://schemas.openxmlformats.org/officeDocument/2006/relationships/slideLayout" Target="../slideLayouts/slideLayout1.xml"/><Relationship Id="rId9" Type="http://schemas.openxmlformats.org/officeDocument/2006/relationships/image" Target="../media/image2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48.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49.xml"/><Relationship Id="rId5" Type="http://schemas.openxmlformats.org/officeDocument/2006/relationships/image" Target="../media/image39.jpe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image" Target="../media/image42.jpeg"/><Relationship Id="rId2" Type="http://schemas.openxmlformats.org/officeDocument/2006/relationships/slideLayout" Target="../slideLayouts/slideLayout1.xml"/><Relationship Id="rId1" Type="http://schemas.openxmlformats.org/officeDocument/2006/relationships/tags" Target="../tags/tag50.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51.xml"/><Relationship Id="rId5" Type="http://schemas.openxmlformats.org/officeDocument/2006/relationships/image" Target="../media/image4.png"/><Relationship Id="rId4" Type="http://schemas.openxmlformats.org/officeDocument/2006/relationships/image" Target="../media/image43.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tags" Target="../tags/tag52.xml"/><Relationship Id="rId5" Type="http://schemas.openxmlformats.org/officeDocument/2006/relationships/image" Target="../media/image44.png"/><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tags" Target="../tags/tag53.xml"/><Relationship Id="rId5" Type="http://schemas.openxmlformats.org/officeDocument/2006/relationships/image" Target="../media/image4.png"/><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tags" Target="../tags/tag54.xml"/><Relationship Id="rId5" Type="http://schemas.openxmlformats.org/officeDocument/2006/relationships/image" Target="../media/image4.png"/><Relationship Id="rId4" Type="http://schemas.openxmlformats.org/officeDocument/2006/relationships/image" Target="../media/image46.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tags" Target="../tags/tag55.xml"/><Relationship Id="rId5" Type="http://schemas.openxmlformats.org/officeDocument/2006/relationships/image" Target="../media/image47.jpe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tags" Target="../tags/tag56.xml"/><Relationship Id="rId5" Type="http://schemas.openxmlformats.org/officeDocument/2006/relationships/image" Target="../media/image4.png"/><Relationship Id="rId4" Type="http://schemas.openxmlformats.org/officeDocument/2006/relationships/image" Target="../media/image48.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tags" Target="../tags/tag57.xml"/><Relationship Id="rId5" Type="http://schemas.openxmlformats.org/officeDocument/2006/relationships/image" Target="../media/image49.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tags" Target="../tags/tag15.xml"/><Relationship Id="rId7" Type="http://schemas.openxmlformats.org/officeDocument/2006/relationships/image" Target="../media/image10.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19.png"/><Relationship Id="rId5" Type="http://schemas.openxmlformats.org/officeDocument/2006/relationships/notesSlide" Target="../notesSlides/notesSlide4.xml"/><Relationship Id="rId10" Type="http://schemas.openxmlformats.org/officeDocument/2006/relationships/image" Target="../media/image22.png"/><Relationship Id="rId4" Type="http://schemas.openxmlformats.org/officeDocument/2006/relationships/slideLayout" Target="../slideLayouts/slideLayout1.xml"/><Relationship Id="rId9" Type="http://schemas.openxmlformats.org/officeDocument/2006/relationships/image" Target="../media/image21.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tags" Target="../tags/tag58.xml"/><Relationship Id="rId5" Type="http://schemas.openxmlformats.org/officeDocument/2006/relationships/image" Target="../media/image50.png"/><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tags" Target="../tags/tag61.xml"/><Relationship Id="rId7" Type="http://schemas.openxmlformats.org/officeDocument/2006/relationships/image" Target="../media/image10.png"/><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image" Target="../media/image19.png"/><Relationship Id="rId5" Type="http://schemas.openxmlformats.org/officeDocument/2006/relationships/notesSlide" Target="../notesSlides/notesSlide41.xml"/><Relationship Id="rId10" Type="http://schemas.openxmlformats.org/officeDocument/2006/relationships/image" Target="../media/image22.png"/><Relationship Id="rId4" Type="http://schemas.openxmlformats.org/officeDocument/2006/relationships/slideLayout" Target="../slideLayouts/slideLayout1.xml"/><Relationship Id="rId9" Type="http://schemas.openxmlformats.org/officeDocument/2006/relationships/image" Target="../media/image21.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image" Target="../media/image35.png"/><Relationship Id="rId5" Type="http://schemas.openxmlformats.org/officeDocument/2006/relationships/image" Target="../media/image4.png"/><Relationship Id="rId4"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tags" Target="../tags/tag66.xml"/><Relationship Id="rId7" Type="http://schemas.openxmlformats.org/officeDocument/2006/relationships/image" Target="../media/image10.png"/><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image" Target="../media/image19.png"/><Relationship Id="rId5" Type="http://schemas.openxmlformats.org/officeDocument/2006/relationships/notesSlide" Target="../notesSlides/notesSlide43.xml"/><Relationship Id="rId10" Type="http://schemas.openxmlformats.org/officeDocument/2006/relationships/image" Target="../media/image22.png"/><Relationship Id="rId4" Type="http://schemas.openxmlformats.org/officeDocument/2006/relationships/slideLayout" Target="../slideLayouts/slideLayout1.xml"/><Relationship Id="rId9" Type="http://schemas.openxmlformats.org/officeDocument/2006/relationships/image" Target="../media/image21.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tags" Target="../tags/tag67.xml"/><Relationship Id="rId5" Type="http://schemas.openxmlformats.org/officeDocument/2006/relationships/image" Target="../media/image28.png"/><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tags" Target="../tags/tag68.xml"/><Relationship Id="rId5" Type="http://schemas.openxmlformats.org/officeDocument/2006/relationships/image" Target="../media/image51.jpeg"/><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xml"/><Relationship Id="rId1" Type="http://schemas.openxmlformats.org/officeDocument/2006/relationships/tags" Target="../tags/tag69.xml"/><Relationship Id="rId5" Type="http://schemas.openxmlformats.org/officeDocument/2006/relationships/image" Target="../media/image52.jpeg"/><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tags" Target="../tags/tag70.xml"/><Relationship Id="rId5" Type="http://schemas.openxmlformats.org/officeDocument/2006/relationships/image" Target="../media/image53.jpeg"/><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tags" Target="../tags/tag71.xml"/><Relationship Id="rId5" Type="http://schemas.openxmlformats.org/officeDocument/2006/relationships/image" Target="../media/image54.jpeg"/><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image" Target="../media/image55.jpeg"/><Relationship Id="rId5" Type="http://schemas.openxmlformats.org/officeDocument/2006/relationships/image" Target="../media/image4.png"/><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25.jpeg"/><Relationship Id="rId2" Type="http://schemas.openxmlformats.org/officeDocument/2006/relationships/slideLayout" Target="../slideLayouts/slideLayout1.xml"/><Relationship Id="rId1" Type="http://schemas.openxmlformats.org/officeDocument/2006/relationships/tags" Target="../tags/tag1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1.xml"/><Relationship Id="rId1" Type="http://schemas.openxmlformats.org/officeDocument/2006/relationships/slideLayout" Target="../slideLayouts/slideLayout6.xml"/><Relationship Id="rId4" Type="http://schemas.openxmlformats.org/officeDocument/2006/relationships/chart" Target="../charts/chart1.xml"/></Relationships>
</file>

<file path=ppt/slides/_rels/slide5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2.xml"/><Relationship Id="rId1" Type="http://schemas.openxmlformats.org/officeDocument/2006/relationships/slideLayout" Target="../slideLayouts/slideLayout6.xml"/><Relationship Id="rId5" Type="http://schemas.openxmlformats.org/officeDocument/2006/relationships/image" Target="../media/image60.png"/><Relationship Id="rId4" Type="http://schemas.openxmlformats.org/officeDocument/2006/relationships/image" Target="../media/image59.jpeg"/></Relationships>
</file>

<file path=ppt/slides/_rels/slide5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3.xml"/><Relationship Id="rId1" Type="http://schemas.openxmlformats.org/officeDocument/2006/relationships/slideLayout" Target="../slideLayouts/slideLayout6.xml"/><Relationship Id="rId5" Type="http://schemas.openxmlformats.org/officeDocument/2006/relationships/image" Target="../media/image58.jpeg"/><Relationship Id="rId4" Type="http://schemas.openxmlformats.org/officeDocument/2006/relationships/image" Target="../media/image62.png"/></Relationships>
</file>

<file path=ppt/slides/_rels/slide54.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5.xml"/><Relationship Id="rId1" Type="http://schemas.openxmlformats.org/officeDocument/2006/relationships/slideLayout" Target="../slideLayouts/slideLayout11.xml"/><Relationship Id="rId4" Type="http://schemas.openxmlformats.org/officeDocument/2006/relationships/image" Target="../media/image65.jpeg"/></Relationships>
</file>

<file path=ppt/slides/_rels/slide5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6.xml"/><Relationship Id="rId1" Type="http://schemas.openxmlformats.org/officeDocument/2006/relationships/slideLayout" Target="../slideLayouts/slideLayout11.xml"/><Relationship Id="rId6" Type="http://schemas.openxmlformats.org/officeDocument/2006/relationships/image" Target="../media/image68.png"/><Relationship Id="rId5" Type="http://schemas.openxmlformats.org/officeDocument/2006/relationships/image" Target="NULL"/><Relationship Id="rId4" Type="http://schemas.openxmlformats.org/officeDocument/2006/relationships/image" Target="../media/image67.jpeg"/></Relationships>
</file>

<file path=ppt/slides/_rels/slide5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7.xml"/><Relationship Id="rId1" Type="http://schemas.openxmlformats.org/officeDocument/2006/relationships/slideLayout" Target="../slideLayouts/slideLayout11.xml"/><Relationship Id="rId5" Type="http://schemas.openxmlformats.org/officeDocument/2006/relationships/image" Target="../media/image71.png"/><Relationship Id="rId4" Type="http://schemas.openxmlformats.org/officeDocument/2006/relationships/image" Target="../media/image70.png"/></Relationships>
</file>

<file path=ppt/slides/_rels/slide5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58.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9.xml"/><Relationship Id="rId1" Type="http://schemas.openxmlformats.org/officeDocument/2006/relationships/slideLayout" Target="../slideLayouts/slideLayout6.xml"/><Relationship Id="rId5" Type="http://schemas.openxmlformats.org/officeDocument/2006/relationships/image" Target="../media/image74.png"/><Relationship Id="rId4" Type="http://schemas.openxmlformats.org/officeDocument/2006/relationships/image" Target="../media/image73.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17.xml"/><Relationship Id="rId5" Type="http://schemas.openxmlformats.org/officeDocument/2006/relationships/image" Target="../media/image25.jpeg"/><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2.xml"/><Relationship Id="rId1" Type="http://schemas.openxmlformats.org/officeDocument/2006/relationships/slideLayout" Target="../slideLayouts/slideLayout6.xml"/><Relationship Id="rId5" Type="http://schemas.openxmlformats.org/officeDocument/2006/relationships/image" Target="../media/image77.jpeg"/><Relationship Id="rId4" Type="http://schemas.openxmlformats.org/officeDocument/2006/relationships/image" Target="../media/image76.png"/></Relationships>
</file>

<file path=ppt/slides/_rels/slide6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3.xml"/><Relationship Id="rId1" Type="http://schemas.openxmlformats.org/officeDocument/2006/relationships/slideLayout" Target="../slideLayouts/slideLayout6.xml"/><Relationship Id="rId6" Type="http://schemas.openxmlformats.org/officeDocument/2006/relationships/image" Target="../media/image74.png"/><Relationship Id="rId5" Type="http://schemas.openxmlformats.org/officeDocument/2006/relationships/image" Target="../media/image76.png"/><Relationship Id="rId4" Type="http://schemas.openxmlformats.org/officeDocument/2006/relationships/image" Target="../media/image78.png"/></Relationships>
</file>

<file path=ppt/slides/_rels/slide6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4.xml"/><Relationship Id="rId1" Type="http://schemas.openxmlformats.org/officeDocument/2006/relationships/slideLayout" Target="../slideLayouts/slideLayout6.xml"/><Relationship Id="rId4" Type="http://schemas.openxmlformats.org/officeDocument/2006/relationships/image" Target="../media/image79.jpeg"/></Relationships>
</file>

<file path=ppt/slides/_rels/slide6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hyperlink" Target="https://fr.calameo.com/books/0002225925a1be226b094" TargetMode="External"/><Relationship Id="rId2" Type="http://schemas.openxmlformats.org/officeDocument/2006/relationships/notesSlide" Target="../notesSlides/notesSlide66.xml"/><Relationship Id="rId1" Type="http://schemas.openxmlformats.org/officeDocument/2006/relationships/slideLayout" Target="../slideLayouts/slideLayout17.xml"/><Relationship Id="rId4" Type="http://schemas.openxmlformats.org/officeDocument/2006/relationships/image" Target="../media/image80.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image" Target="../media/image35.png"/><Relationship Id="rId5" Type="http://schemas.openxmlformats.org/officeDocument/2006/relationships/image" Target="../media/image4.png"/><Relationship Id="rId4"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tags" Target="../tags/tag78.xml"/><Relationship Id="rId7" Type="http://schemas.openxmlformats.org/officeDocument/2006/relationships/image" Target="../media/image10.pn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image" Target="../media/image19.png"/><Relationship Id="rId5" Type="http://schemas.openxmlformats.org/officeDocument/2006/relationships/notesSlide" Target="../notesSlides/notesSlide68.xml"/><Relationship Id="rId10" Type="http://schemas.openxmlformats.org/officeDocument/2006/relationships/image" Target="../media/image22.png"/><Relationship Id="rId4" Type="http://schemas.openxmlformats.org/officeDocument/2006/relationships/slideLayout" Target="../slideLayouts/slideLayout1.xml"/><Relationship Id="rId9" Type="http://schemas.openxmlformats.org/officeDocument/2006/relationships/image" Target="../media/image21.jpeg"/></Relationships>
</file>

<file path=ppt/slides/_rels/slide69.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6.jpeg"/><Relationship Id="rId3" Type="http://schemas.openxmlformats.org/officeDocument/2006/relationships/tags" Target="../tags/tag81.xml"/><Relationship Id="rId7" Type="http://schemas.openxmlformats.org/officeDocument/2006/relationships/image" Target="../media/image81.png"/><Relationship Id="rId12" Type="http://schemas.openxmlformats.org/officeDocument/2006/relationships/image" Target="../media/image15.jpeg"/><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notesSlide" Target="../notesSlides/notesSlide69.xml"/><Relationship Id="rId11" Type="http://schemas.openxmlformats.org/officeDocument/2006/relationships/image" Target="../media/image14.png"/><Relationship Id="rId5" Type="http://schemas.openxmlformats.org/officeDocument/2006/relationships/slideLayout" Target="../slideLayouts/slideLayout1.xml"/><Relationship Id="rId15" Type="http://schemas.openxmlformats.org/officeDocument/2006/relationships/image" Target="../media/image18.jpeg"/><Relationship Id="rId10" Type="http://schemas.openxmlformats.org/officeDocument/2006/relationships/image" Target="../media/image21.jpeg"/><Relationship Id="rId4" Type="http://schemas.openxmlformats.org/officeDocument/2006/relationships/tags" Target="../tags/tag82.xml"/><Relationship Id="rId9" Type="http://schemas.openxmlformats.org/officeDocument/2006/relationships/image" Target="../media/image12.jpeg"/><Relationship Id="rId1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18.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9.xml"/><Relationship Id="rId5" Type="http://schemas.openxmlformats.org/officeDocument/2006/relationships/image" Target="../media/image26.jpe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20.xml"/><Relationship Id="rId5" Type="http://schemas.openxmlformats.org/officeDocument/2006/relationships/image" Target="../media/image25.jpe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Image 29" descr="papillon.png"/>
          <p:cNvPicPr>
            <a:picLocks noChangeAspect="1" noChangeArrowheads="1"/>
          </p:cNvPicPr>
          <p:nvPr>
            <p:custDataLst>
              <p:tags r:id="rId1"/>
            </p:custDataLst>
          </p:nvPr>
        </p:nvPicPr>
        <p:blipFill>
          <a:blip r:embed="rId8" cstate="screen">
            <a:lum bright="38000" contrast="-44000"/>
            <a:extLst>
              <a:ext uri="{28A0092B-C50C-407E-A947-70E740481C1C}">
                <a14:useLocalDpi xmlns:a14="http://schemas.microsoft.com/office/drawing/2010/main"/>
              </a:ext>
            </a:extLst>
          </a:blip>
          <a:srcRect/>
          <a:stretch>
            <a:fillRect/>
          </a:stretch>
        </p:blipFill>
        <p:spPr bwMode="auto">
          <a:xfrm>
            <a:off x="6917489" y="657225"/>
            <a:ext cx="2047124" cy="2123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6" name="Image 3"/>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4572000" y="3103061"/>
            <a:ext cx="2880320" cy="1507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27"/>
          <p:cNvSpPr/>
          <p:nvPr>
            <p:custDataLst>
              <p:tags r:id="rId2"/>
            </p:custDataLst>
          </p:nvPr>
        </p:nvSpPr>
        <p:spPr>
          <a:xfrm>
            <a:off x="34925" y="26764"/>
            <a:ext cx="3203575" cy="5778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solidFill>
                <a:schemeClr val="bg1"/>
              </a:solidFill>
              <a:latin typeface="Corbel" pitchFamily="34" charset="0"/>
              <a:cs typeface="Arial" pitchFamily="34" charset="0"/>
            </a:endParaRPr>
          </a:p>
        </p:txBody>
      </p:sp>
      <p:sp>
        <p:nvSpPr>
          <p:cNvPr id="6149" name="ZoneTexte 30"/>
          <p:cNvSpPr txBox="1">
            <a:spLocks noChangeArrowheads="1"/>
          </p:cNvSpPr>
          <p:nvPr>
            <p:custDataLst>
              <p:tags r:id="rId3"/>
            </p:custDataLst>
          </p:nvPr>
        </p:nvSpPr>
        <p:spPr bwMode="auto">
          <a:xfrm>
            <a:off x="179512" y="1559694"/>
            <a:ext cx="849788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sz="3200" b="1" dirty="0">
                <a:solidFill>
                  <a:srgbClr val="136B9D"/>
                </a:solidFill>
                <a:latin typeface="Corbel" pitchFamily="34" charset="0"/>
                <a:ea typeface="ヒラギノ角ゴ Pro W3" pitchFamily="-104" charset="-128"/>
              </a:rPr>
              <a:t>Quels futurs souhaitables pour le bassin de l’Adour et des côtiers basques à l’horizon 2050?</a:t>
            </a:r>
          </a:p>
        </p:txBody>
      </p:sp>
      <p:pic>
        <p:nvPicPr>
          <p:cNvPr id="6150" name="Image 31" descr="ACTEON_LOGO_COULEUR transparent"/>
          <p:cNvPicPr>
            <a:picLocks noChangeAspect="1" noChangeArrowheads="1"/>
          </p:cNvPicPr>
          <p:nvPr>
            <p:custDataLst>
              <p:tags r:id="rId4"/>
            </p:custDataLst>
          </p:nvPr>
        </p:nvPicPr>
        <p:blipFill>
          <a:blip r:embed="rId10" cstate="screen">
            <a:extLst>
              <a:ext uri="{28A0092B-C50C-407E-A947-70E740481C1C}">
                <a14:useLocalDpi xmlns:a14="http://schemas.microsoft.com/office/drawing/2010/main"/>
              </a:ext>
            </a:extLst>
          </a:blip>
          <a:srcRect/>
          <a:stretch>
            <a:fillRect/>
          </a:stretch>
        </p:blipFill>
        <p:spPr bwMode="auto">
          <a:xfrm>
            <a:off x="4716463" y="0"/>
            <a:ext cx="1584325"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51" name="Groupe 32"/>
          <p:cNvGrpSpPr>
            <a:grpSpLocks/>
          </p:cNvGrpSpPr>
          <p:nvPr/>
        </p:nvGrpSpPr>
        <p:grpSpPr bwMode="auto">
          <a:xfrm>
            <a:off x="1836738" y="2708919"/>
            <a:ext cx="5327650" cy="2304361"/>
            <a:chOff x="3275856" y="3645019"/>
            <a:chExt cx="5328592" cy="2303897"/>
          </a:xfrm>
        </p:grpSpPr>
        <p:pic>
          <p:nvPicPr>
            <p:cNvPr id="6162" name="Image 35" descr="divisers.pn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3275856" y="5434566"/>
              <a:ext cx="5328592"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3" name="Image 37" descr="divisers.pn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rot="10800000">
              <a:off x="3275856" y="3645019"/>
              <a:ext cx="5328592" cy="514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52" name="ZoneTexte 38"/>
          <p:cNvSpPr txBox="1">
            <a:spLocks noChangeArrowheads="1"/>
          </p:cNvSpPr>
          <p:nvPr>
            <p:custDataLst>
              <p:tags r:id="rId5"/>
            </p:custDataLst>
          </p:nvPr>
        </p:nvSpPr>
        <p:spPr bwMode="auto">
          <a:xfrm>
            <a:off x="3492500" y="5294313"/>
            <a:ext cx="453548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r>
              <a:rPr lang="fr-FR" altLang="fr-FR" dirty="0">
                <a:solidFill>
                  <a:srgbClr val="136B9D"/>
                </a:solidFill>
                <a:latin typeface="Corbel" pitchFamily="34" charset="0"/>
                <a:ea typeface="ヒラギノ角ゴ Pro W3" pitchFamily="-104" charset="-128"/>
              </a:rPr>
              <a:t>Réunion publique</a:t>
            </a:r>
          </a:p>
          <a:p>
            <a:pPr algn="r" eaLnBrk="1" hangingPunct="1"/>
            <a:r>
              <a:rPr lang="fr-FR" altLang="fr-FR" dirty="0">
                <a:solidFill>
                  <a:srgbClr val="136B9D"/>
                </a:solidFill>
                <a:latin typeface="Corbel" pitchFamily="34" charset="0"/>
                <a:ea typeface="ヒラギノ角ゴ Pro W3" pitchFamily="-104" charset="-128"/>
              </a:rPr>
              <a:t>Pau, 7 février 2019</a:t>
            </a:r>
            <a:endParaRPr lang="fr-FR" altLang="fr-FR" sz="2400" dirty="0">
              <a:solidFill>
                <a:srgbClr val="136B9D"/>
              </a:solidFill>
              <a:latin typeface="Corbel" pitchFamily="34" charset="0"/>
              <a:ea typeface="ヒラギノ角ゴ Pro W3" pitchFamily="-104" charset="-128"/>
            </a:endParaRPr>
          </a:p>
          <a:p>
            <a:pPr algn="r" eaLnBrk="1" hangingPunct="1"/>
            <a:endParaRPr lang="fr-FR" altLang="fr-FR" dirty="0">
              <a:latin typeface="Corbel" pitchFamily="34" charset="0"/>
              <a:ea typeface="ヒラギノ角ゴ Pro W3" pitchFamily="-104" charset="-128"/>
            </a:endParaRPr>
          </a:p>
        </p:txBody>
      </p:sp>
      <p:pic>
        <p:nvPicPr>
          <p:cNvPr id="6153" name="Picture 15"/>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547664" y="3079761"/>
            <a:ext cx="2879874" cy="1492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Picture 17"/>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6372225" y="265113"/>
            <a:ext cx="1511300"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5" name="AutoShape 24"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sp>
        <p:nvSpPr>
          <p:cNvPr id="6156" name="AutoShape 26"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sp>
        <p:nvSpPr>
          <p:cNvPr id="6157" name="AutoShape 28"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pic>
        <p:nvPicPr>
          <p:cNvPr id="6160" name="Image 1"/>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323528" y="260648"/>
            <a:ext cx="1561281" cy="871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1" name="Picture 16"/>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7884368" y="114970"/>
            <a:ext cx="793750"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Image 18"/>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87855" y="5733256"/>
            <a:ext cx="4041676" cy="953457"/>
          </a:xfrm>
          <a:prstGeom prst="rect">
            <a:avLst/>
          </a:prstGeom>
        </p:spPr>
      </p:pic>
      <p:pic>
        <p:nvPicPr>
          <p:cNvPr id="2" name="Image 1"/>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87855" y="4725144"/>
            <a:ext cx="1041233" cy="1019714"/>
          </a:xfrm>
          <a:prstGeom prst="rect">
            <a:avLst/>
          </a:prstGeom>
        </p:spPr>
      </p:pic>
      <p:pic>
        <p:nvPicPr>
          <p:cNvPr id="3" name="Image 2"/>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3033120" y="5019395"/>
            <a:ext cx="1747019" cy="751720"/>
          </a:xfrm>
          <a:prstGeom prst="rect">
            <a:avLst/>
          </a:prstGeom>
        </p:spPr>
      </p:pic>
      <p:pic>
        <p:nvPicPr>
          <p:cNvPr id="4" name="Image 3"/>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1318726" y="4997983"/>
            <a:ext cx="1677622" cy="746031"/>
          </a:xfrm>
          <a:prstGeom prst="rect">
            <a:avLst/>
          </a:prstGeom>
        </p:spPr>
      </p:pic>
    </p:spTree>
    <p:extLst>
      <p:ext uri="{BB962C8B-B14F-4D97-AF65-F5344CB8AC3E}">
        <p14:creationId xmlns:p14="http://schemas.microsoft.com/office/powerpoint/2010/main" val="11756525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ZoneTexte 7"/>
          <p:cNvSpPr txBox="1"/>
          <p:nvPr>
            <p:custDataLst>
              <p:tags r:id="rId1"/>
            </p:custDataLst>
          </p:nvPr>
        </p:nvSpPr>
        <p:spPr>
          <a:xfrm>
            <a:off x="179512" y="179929"/>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Une prospective </a:t>
            </a:r>
            <a:r>
              <a:rPr lang="fr-FR" sz="3200" b="1" dirty="0" err="1">
                <a:solidFill>
                  <a:srgbClr val="136B9D"/>
                </a:solidFill>
                <a:latin typeface="Corbel" pitchFamily="34" charset="0"/>
              </a:rPr>
              <a:t>co</a:t>
            </a:r>
            <a:r>
              <a:rPr lang="fr-FR" sz="3200" b="1" dirty="0">
                <a:solidFill>
                  <a:srgbClr val="136B9D"/>
                </a:solidFill>
                <a:latin typeface="Corbel" pitchFamily="34" charset="0"/>
              </a:rPr>
              <a:t>-construite</a:t>
            </a:r>
            <a:endParaRPr lang="fr-FR" sz="3200" dirty="0">
              <a:latin typeface="Corbel" pitchFamily="34" charset="0"/>
            </a:endParaRPr>
          </a:p>
        </p:txBody>
      </p:sp>
      <p:sp>
        <p:nvSpPr>
          <p:cNvPr id="9" name="ZoneTexte 8"/>
          <p:cNvSpPr txBox="1"/>
          <p:nvPr/>
        </p:nvSpPr>
        <p:spPr>
          <a:xfrm>
            <a:off x="1691680" y="2438886"/>
            <a:ext cx="6696744" cy="3170099"/>
          </a:xfrm>
          <a:prstGeom prst="rect">
            <a:avLst/>
          </a:prstGeom>
          <a:noFill/>
          <a:ln w="28575">
            <a:noFill/>
          </a:ln>
        </p:spPr>
        <p:txBody>
          <a:bodyPr wrap="square" rtlCol="0">
            <a:spAutoFit/>
          </a:bodyPr>
          <a:lstStyle/>
          <a:p>
            <a:pPr algn="just"/>
            <a:r>
              <a:rPr lang="fr-FR" sz="2000" b="1" dirty="0">
                <a:solidFill>
                  <a:schemeClr val="accent1">
                    <a:lumMod val="75000"/>
                  </a:schemeClr>
                </a:solidFill>
                <a:latin typeface="Corbel" pitchFamily="34" charset="0"/>
              </a:rPr>
              <a:t>Une mobilisation forte des acteurs pour construire les scénarios prospectifs socio-économiques via… des entretiens, des ateliers de </a:t>
            </a:r>
            <a:r>
              <a:rPr lang="fr-FR" sz="2000" b="1" dirty="0" smtClean="0">
                <a:solidFill>
                  <a:schemeClr val="accent1">
                    <a:lumMod val="75000"/>
                  </a:schemeClr>
                </a:solidFill>
                <a:latin typeface="Corbel" pitchFamily="34" charset="0"/>
              </a:rPr>
              <a:t>concertation, </a:t>
            </a:r>
            <a:r>
              <a:rPr lang="fr-FR" sz="2000" b="1" dirty="0">
                <a:solidFill>
                  <a:schemeClr val="accent1">
                    <a:lumMod val="75000"/>
                  </a:schemeClr>
                </a:solidFill>
                <a:latin typeface="Corbel" pitchFamily="34" charset="0"/>
              </a:rPr>
              <a:t>le comité technique, le comité de pilotage</a:t>
            </a:r>
          </a:p>
          <a:p>
            <a:endParaRPr lang="fr-FR" sz="2000" b="1" dirty="0">
              <a:solidFill>
                <a:schemeClr val="accent1">
                  <a:lumMod val="75000"/>
                </a:schemeClr>
              </a:solidFill>
              <a:latin typeface="Corbel" pitchFamily="34" charset="0"/>
            </a:endParaRPr>
          </a:p>
          <a:p>
            <a:pPr algn="just"/>
            <a:r>
              <a:rPr lang="fr-FR" sz="2000" b="1" dirty="0">
                <a:solidFill>
                  <a:schemeClr val="accent1">
                    <a:lumMod val="75000"/>
                  </a:schemeClr>
                </a:solidFill>
                <a:latin typeface="Corbel" pitchFamily="34" charset="0"/>
              </a:rPr>
              <a:t>Un comité scientifique dédié pour assurer la rigueur et la validité de la démarche</a:t>
            </a:r>
          </a:p>
          <a:p>
            <a:pPr marL="342900" indent="-342900">
              <a:buFont typeface="Wingdings" panose="05000000000000000000" pitchFamily="2" charset="2"/>
              <a:buChar char="§"/>
            </a:pPr>
            <a:r>
              <a:rPr lang="fr-FR" sz="2000" dirty="0">
                <a:solidFill>
                  <a:schemeClr val="accent1">
                    <a:lumMod val="75000"/>
                  </a:schemeClr>
                </a:solidFill>
                <a:latin typeface="Corbel" pitchFamily="34" charset="0"/>
              </a:rPr>
              <a:t>Rachel </a:t>
            </a:r>
            <a:r>
              <a:rPr lang="fr-FR" sz="2000" dirty="0" err="1">
                <a:solidFill>
                  <a:schemeClr val="accent1">
                    <a:lumMod val="75000"/>
                  </a:schemeClr>
                </a:solidFill>
                <a:latin typeface="Corbel" pitchFamily="34" charset="0"/>
              </a:rPr>
              <a:t>Jouan</a:t>
            </a:r>
            <a:r>
              <a:rPr lang="fr-FR" sz="2000" dirty="0">
                <a:solidFill>
                  <a:schemeClr val="accent1">
                    <a:lumMod val="75000"/>
                  </a:schemeClr>
                </a:solidFill>
                <a:latin typeface="Corbel" pitchFamily="34" charset="0"/>
              </a:rPr>
              <a:t> Daniel, </a:t>
            </a:r>
            <a:r>
              <a:rPr lang="fr-FR" sz="2000" dirty="0" err="1">
                <a:solidFill>
                  <a:schemeClr val="accent1">
                    <a:lumMod val="75000"/>
                  </a:schemeClr>
                </a:solidFill>
                <a:latin typeface="Corbel" pitchFamily="34" charset="0"/>
              </a:rPr>
              <a:t>Climate</a:t>
            </a:r>
            <a:r>
              <a:rPr lang="fr-FR" sz="2000" dirty="0">
                <a:solidFill>
                  <a:schemeClr val="accent1">
                    <a:lumMod val="75000"/>
                  </a:schemeClr>
                </a:solidFill>
                <a:latin typeface="Corbel" pitchFamily="34" charset="0"/>
              </a:rPr>
              <a:t> Adaptation Consulting</a:t>
            </a:r>
          </a:p>
          <a:p>
            <a:pPr marL="342900" indent="-342900">
              <a:buFont typeface="Wingdings" panose="05000000000000000000" pitchFamily="2" charset="2"/>
              <a:buChar char="§"/>
            </a:pPr>
            <a:r>
              <a:rPr lang="fr-FR" sz="2000" dirty="0">
                <a:solidFill>
                  <a:schemeClr val="accent1">
                    <a:lumMod val="75000"/>
                  </a:schemeClr>
                </a:solidFill>
                <a:latin typeface="Corbel" pitchFamily="34" charset="0"/>
              </a:rPr>
              <a:t>Xavier Arnauld de Sartre, UPPA</a:t>
            </a:r>
          </a:p>
          <a:p>
            <a:pPr marL="342900" indent="-342900">
              <a:buFont typeface="Wingdings" panose="05000000000000000000" pitchFamily="2" charset="2"/>
              <a:buChar char="§"/>
            </a:pPr>
            <a:r>
              <a:rPr lang="fr-FR" sz="2000" dirty="0" err="1">
                <a:solidFill>
                  <a:schemeClr val="accent1">
                    <a:lumMod val="75000"/>
                  </a:schemeClr>
                </a:solidFill>
                <a:latin typeface="Corbel" pitchFamily="34" charset="0"/>
              </a:rPr>
              <a:t>Eric</a:t>
            </a:r>
            <a:r>
              <a:rPr lang="fr-FR" sz="2000" dirty="0">
                <a:solidFill>
                  <a:schemeClr val="accent1">
                    <a:lumMod val="75000"/>
                  </a:schemeClr>
                </a:solidFill>
                <a:latin typeface="Corbel" pitchFamily="34" charset="0"/>
              </a:rPr>
              <a:t> </a:t>
            </a:r>
            <a:r>
              <a:rPr lang="fr-FR" sz="2000" dirty="0" err="1">
                <a:solidFill>
                  <a:schemeClr val="accent1">
                    <a:lumMod val="75000"/>
                  </a:schemeClr>
                </a:solidFill>
                <a:latin typeface="Corbel" pitchFamily="34" charset="0"/>
              </a:rPr>
              <a:t>Sauquet</a:t>
            </a:r>
            <a:r>
              <a:rPr lang="fr-FR" sz="2000" dirty="0">
                <a:solidFill>
                  <a:schemeClr val="accent1">
                    <a:lumMod val="75000"/>
                  </a:schemeClr>
                </a:solidFill>
                <a:latin typeface="Corbel" pitchFamily="34" charset="0"/>
              </a:rPr>
              <a:t>, IRSTEA</a:t>
            </a:r>
          </a:p>
        </p:txBody>
      </p:sp>
      <p:sp>
        <p:nvSpPr>
          <p:cNvPr id="6" name="Flèche droite rayée 5"/>
          <p:cNvSpPr/>
          <p:nvPr/>
        </p:nvSpPr>
        <p:spPr>
          <a:xfrm>
            <a:off x="971600" y="2348880"/>
            <a:ext cx="665522" cy="648077"/>
          </a:xfrm>
          <a:prstGeom prst="stripedRightArrow">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000">
              <a:solidFill>
                <a:srgbClr val="FFFFFF"/>
              </a:solidFill>
              <a:latin typeface="Corbel" pitchFamily="34" charset="0"/>
            </a:endParaRPr>
          </a:p>
        </p:txBody>
      </p:sp>
      <p:sp>
        <p:nvSpPr>
          <p:cNvPr id="7" name="Flèche droite rayée 6"/>
          <p:cNvSpPr/>
          <p:nvPr/>
        </p:nvSpPr>
        <p:spPr>
          <a:xfrm>
            <a:off x="971600" y="3789035"/>
            <a:ext cx="665522" cy="648077"/>
          </a:xfrm>
          <a:prstGeom prst="stripedRightArrow">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000">
              <a:solidFill>
                <a:srgbClr val="FFFFFF"/>
              </a:solidFill>
              <a:latin typeface="Corbel" pitchFamily="34" charset="0"/>
            </a:endParaRPr>
          </a:p>
        </p:txBody>
      </p:sp>
      <p:pic>
        <p:nvPicPr>
          <p:cNvPr id="204803" name="Picture 3" descr="Image associée"/>
          <p:cNvPicPr>
            <a:picLocks noChangeAspect="1" noChangeArrowheads="1"/>
          </p:cNvPicPr>
          <p:nvPr/>
        </p:nvPicPr>
        <p:blipFill>
          <a:blip r:embed="rId5" cstate="screen"/>
          <a:srcRect/>
          <a:stretch>
            <a:fillRect/>
          </a:stretch>
        </p:blipFill>
        <p:spPr bwMode="auto">
          <a:xfrm>
            <a:off x="6757764" y="0"/>
            <a:ext cx="2386236" cy="2386236"/>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4" name="Image 1"/>
          <p:cNvPicPr>
            <a:picLocks noChangeAspect="1" noChangeArrowheads="1"/>
          </p:cNvPicPr>
          <p:nvPr/>
        </p:nvPicPr>
        <p:blipFill>
          <a:blip r:embed="rId5" cstate="screen"/>
          <a:srcRect/>
          <a:stretch>
            <a:fillRect/>
          </a:stretch>
        </p:blipFill>
        <p:spPr bwMode="auto">
          <a:xfrm>
            <a:off x="2396212" y="1052736"/>
            <a:ext cx="5704180" cy="5400600"/>
          </a:xfrm>
          <a:prstGeom prst="rect">
            <a:avLst/>
          </a:prstGeom>
          <a:noFill/>
          <a:ln w="9525">
            <a:noFill/>
            <a:miter lim="800000"/>
            <a:headEnd/>
            <a:tailEnd/>
          </a:ln>
        </p:spPr>
      </p:pic>
      <p:sp>
        <p:nvSpPr>
          <p:cNvPr id="49155" name="Text Box 3"/>
          <p:cNvSpPr txBox="1">
            <a:spLocks noChangeArrowheads="1"/>
          </p:cNvSpPr>
          <p:nvPr/>
        </p:nvSpPr>
        <p:spPr bwMode="auto">
          <a:xfrm>
            <a:off x="4788024" y="3876469"/>
            <a:ext cx="3312368" cy="1136707"/>
          </a:xfrm>
          <a:prstGeom prst="rect">
            <a:avLst/>
          </a:prstGeom>
          <a:solidFill>
            <a:srgbClr val="548DD4"/>
          </a:solidFill>
          <a:ln w="31750">
            <a:solidFill>
              <a:srgbClr val="4F81BD"/>
            </a:solid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orbel" pitchFamily="34" charset="0"/>
              </a:rPr>
              <a:t>Phase 2 - Elaboration collective des scénarios alternatifs et choix des scénarios « admissibles »</a:t>
            </a:r>
            <a:endParaRPr kumimoji="0" lang="fr-FR" sz="1600" b="0" i="0" u="none" strike="noStrike" cap="none" normalizeH="0" baseline="0" dirty="0">
              <a:ln>
                <a:noFill/>
              </a:ln>
              <a:solidFill>
                <a:schemeClr val="tx1"/>
              </a:solidFill>
              <a:effectLst/>
              <a:latin typeface="Corbel" pitchFamily="34" charset="0"/>
            </a:endParaRPr>
          </a:p>
        </p:txBody>
      </p:sp>
      <p:sp>
        <p:nvSpPr>
          <p:cNvPr id="10" name="Rectangle 9"/>
          <p:cNvSpPr/>
          <p:nvPr/>
        </p:nvSpPr>
        <p:spPr>
          <a:xfrm>
            <a:off x="4788024" y="3861048"/>
            <a:ext cx="3312368" cy="1138223"/>
          </a:xfrm>
          <a:prstGeom prst="rect">
            <a:avLst/>
          </a:prstGeom>
          <a:noFill/>
          <a:ln w="762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fr-FR">
              <a:latin typeface="Corbel" pitchFamily="34" charset="0"/>
            </a:endParaRPr>
          </a:p>
        </p:txBody>
      </p:sp>
      <p:sp>
        <p:nvSpPr>
          <p:cNvPr id="8" name="ZoneTexte 7"/>
          <p:cNvSpPr txBox="1"/>
          <p:nvPr>
            <p:custDataLst>
              <p:tags r:id="rId1"/>
            </p:custDataLst>
          </p:nvPr>
        </p:nvSpPr>
        <p:spPr>
          <a:xfrm>
            <a:off x="179512" y="179929"/>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La démarche générale </a:t>
            </a:r>
            <a:endParaRPr lang="fr-FR" sz="3200" dirty="0">
              <a:latin typeface="Corbel" pitchFamily="34" charset="0"/>
            </a:endParaRPr>
          </a:p>
        </p:txBody>
      </p:sp>
      <p:cxnSp>
        <p:nvCxnSpPr>
          <p:cNvPr id="14" name="Connecteur droit avec flèche 13"/>
          <p:cNvCxnSpPr/>
          <p:nvPr/>
        </p:nvCxnSpPr>
        <p:spPr>
          <a:xfrm flipH="1">
            <a:off x="2097992" y="1052736"/>
            <a:ext cx="25736" cy="5328592"/>
          </a:xfrm>
          <a:prstGeom prst="straightConnector1">
            <a:avLst/>
          </a:prstGeom>
          <a:ln>
            <a:solidFill>
              <a:srgbClr val="C0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ZoneTexte 15"/>
          <p:cNvSpPr txBox="1"/>
          <p:nvPr/>
        </p:nvSpPr>
        <p:spPr>
          <a:xfrm>
            <a:off x="1331640" y="6453336"/>
            <a:ext cx="936025" cy="307777"/>
          </a:xfrm>
          <a:prstGeom prst="rect">
            <a:avLst/>
          </a:prstGeom>
          <a:noFill/>
        </p:spPr>
        <p:txBody>
          <a:bodyPr wrap="none" rtlCol="0">
            <a:spAutoFit/>
          </a:bodyPr>
          <a:lstStyle/>
          <a:p>
            <a:r>
              <a:rPr lang="fr-FR" sz="1400" b="1" i="1" dirty="0">
                <a:solidFill>
                  <a:srgbClr val="C00000"/>
                </a:solidFill>
                <a:latin typeface="Corbel" pitchFamily="34" charset="0"/>
              </a:rPr>
              <a:t>Avril 2019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Image 3"/>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589463" y="3213199"/>
            <a:ext cx="343852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27"/>
          <p:cNvSpPr/>
          <p:nvPr>
            <p:custDataLst>
              <p:tags r:id="rId1"/>
            </p:custDataLst>
          </p:nvPr>
        </p:nvSpPr>
        <p:spPr>
          <a:xfrm>
            <a:off x="34925" y="26988"/>
            <a:ext cx="3203575" cy="5778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solidFill>
                <a:schemeClr val="bg1"/>
              </a:solidFill>
              <a:latin typeface="Corbel" pitchFamily="34" charset="0"/>
              <a:cs typeface="Arial" pitchFamily="34" charset="0"/>
            </a:endParaRPr>
          </a:p>
        </p:txBody>
      </p:sp>
      <p:sp>
        <p:nvSpPr>
          <p:cNvPr id="6149" name="ZoneTexte 30"/>
          <p:cNvSpPr txBox="1">
            <a:spLocks noChangeArrowheads="1"/>
          </p:cNvSpPr>
          <p:nvPr>
            <p:custDataLst>
              <p:tags r:id="rId2"/>
            </p:custDataLst>
          </p:nvPr>
        </p:nvSpPr>
        <p:spPr bwMode="auto">
          <a:xfrm>
            <a:off x="250576" y="1844824"/>
            <a:ext cx="8641904" cy="4216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r-FR" altLang="fr-FR" sz="3600" b="1" dirty="0">
                <a:solidFill>
                  <a:srgbClr val="136B9D"/>
                </a:solidFill>
                <a:latin typeface="Corbel" pitchFamily="34" charset="0"/>
                <a:ea typeface="ヒラギノ角ゴ Pro W3" pitchFamily="-104" charset="-128"/>
              </a:rPr>
              <a:t>Quelles évolutions tendancielles attendues pour le territoire à l’horizon 2050?  </a:t>
            </a:r>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r>
              <a:rPr lang="fr-FR" altLang="fr-FR" sz="2800" b="1" dirty="0">
                <a:solidFill>
                  <a:srgbClr val="136B9D"/>
                </a:solidFill>
                <a:latin typeface="Corbel" pitchFamily="34" charset="0"/>
                <a:ea typeface="ヒラギノ角ゴ Pro W3" pitchFamily="-104" charset="-128"/>
              </a:rPr>
              <a:t>Maïté Fournier, ACTeon</a:t>
            </a:r>
          </a:p>
        </p:txBody>
      </p:sp>
      <p:grpSp>
        <p:nvGrpSpPr>
          <p:cNvPr id="2" name="Groupe 32"/>
          <p:cNvGrpSpPr>
            <a:grpSpLocks/>
          </p:cNvGrpSpPr>
          <p:nvPr/>
        </p:nvGrpSpPr>
        <p:grpSpPr bwMode="auto">
          <a:xfrm>
            <a:off x="1836738" y="2852836"/>
            <a:ext cx="5327650" cy="2592388"/>
            <a:chOff x="3275856" y="3357048"/>
            <a:chExt cx="5328592" cy="2591868"/>
          </a:xfrm>
        </p:grpSpPr>
        <p:pic>
          <p:nvPicPr>
            <p:cNvPr id="6162" name="Image 35" descr="divisers.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275856" y="5434566"/>
              <a:ext cx="5328592"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3" name="Image 37" descr="divisers.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0800000">
              <a:off x="3275856" y="3357048"/>
              <a:ext cx="5328592"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153" name="Picture 15"/>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71550" y="3213199"/>
            <a:ext cx="3455988"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5" name="AutoShape 24"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sp>
        <p:nvSpPr>
          <p:cNvPr id="6156" name="AutoShape 26"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sp>
        <p:nvSpPr>
          <p:cNvPr id="6157" name="AutoShape 28"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pic>
        <p:nvPicPr>
          <p:cNvPr id="6160" name="Image 1"/>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23528" y="260648"/>
            <a:ext cx="1807526" cy="1008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 29" descr="papillon.png"/>
          <p:cNvPicPr>
            <a:picLocks noChangeAspect="1" noChangeArrowheads="1"/>
          </p:cNvPicPr>
          <p:nvPr>
            <p:custDataLst>
              <p:tags r:id="rId3"/>
            </p:custDataLst>
          </p:nvPr>
        </p:nvPicPr>
        <p:blipFill>
          <a:blip r:embed="rId10" cstate="screen">
            <a:lum bright="38000" contrast="-44000"/>
            <a:extLst>
              <a:ext uri="{28A0092B-C50C-407E-A947-70E740481C1C}">
                <a14:useLocalDpi xmlns:a14="http://schemas.microsoft.com/office/drawing/2010/main"/>
              </a:ext>
            </a:extLst>
          </a:blip>
          <a:srcRect/>
          <a:stretch>
            <a:fillRect/>
          </a:stretch>
        </p:blipFill>
        <p:spPr bwMode="auto">
          <a:xfrm>
            <a:off x="7308304" y="44624"/>
            <a:ext cx="1682374" cy="1745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p:cNvSpPr txBox="1"/>
          <p:nvPr>
            <p:custDataLst>
              <p:tags r:id="rId1"/>
            </p:custDataLst>
          </p:nvPr>
        </p:nvSpPr>
        <p:spPr>
          <a:xfrm>
            <a:off x="179512" y="188640"/>
            <a:ext cx="6283605"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Pour rappel</a:t>
            </a:r>
            <a:endParaRPr lang="fr-FR" sz="3200" dirty="0">
              <a:latin typeface="Corbel" pitchFamily="34" charset="0"/>
            </a:endParaRPr>
          </a:p>
        </p:txBody>
      </p:sp>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790675"/>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Ellipse 4"/>
          <p:cNvSpPr/>
          <p:nvPr/>
        </p:nvSpPr>
        <p:spPr>
          <a:xfrm>
            <a:off x="899592" y="1412776"/>
            <a:ext cx="7272808" cy="4896544"/>
          </a:xfrm>
          <a:prstGeom prst="ellipse">
            <a:avLst/>
          </a:prstGeom>
          <a:solidFill>
            <a:schemeClr val="accent3">
              <a:lumMod val="20000"/>
              <a:lumOff val="80000"/>
            </a:schemeClr>
          </a:solidFill>
          <a:ln w="38100" cmpd="dbl">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a:solidFill>
                  <a:srgbClr val="002060"/>
                </a:solidFill>
                <a:latin typeface="Corbel" pitchFamily="34" charset="0"/>
              </a:rPr>
              <a:t>Le </a:t>
            </a:r>
            <a:r>
              <a:rPr lang="fr-FR" sz="2400" b="1" u="sng" dirty="0">
                <a:solidFill>
                  <a:srgbClr val="002060"/>
                </a:solidFill>
                <a:latin typeface="Corbel" pitchFamily="34" charset="0"/>
              </a:rPr>
              <a:t>scénario tendanciel </a:t>
            </a:r>
          </a:p>
          <a:p>
            <a:pPr algn="ctr"/>
            <a:r>
              <a:rPr lang="fr-FR" sz="2400" b="1" dirty="0">
                <a:solidFill>
                  <a:srgbClr val="002060"/>
                </a:solidFill>
                <a:latin typeface="Corbel" pitchFamily="34" charset="0"/>
              </a:rPr>
              <a:t>= </a:t>
            </a:r>
          </a:p>
          <a:p>
            <a:pPr algn="ctr"/>
            <a:r>
              <a:rPr lang="fr-FR" sz="2400" b="1" dirty="0">
                <a:solidFill>
                  <a:srgbClr val="002060"/>
                </a:solidFill>
                <a:latin typeface="Corbel" pitchFamily="34" charset="0"/>
              </a:rPr>
              <a:t>Changement climatique </a:t>
            </a:r>
          </a:p>
          <a:p>
            <a:pPr algn="ctr"/>
            <a:r>
              <a:rPr lang="fr-FR" sz="2400" b="1" dirty="0">
                <a:solidFill>
                  <a:srgbClr val="002060"/>
                </a:solidFill>
                <a:latin typeface="Corbel" pitchFamily="34" charset="0"/>
              </a:rPr>
              <a:t>+</a:t>
            </a:r>
          </a:p>
          <a:p>
            <a:pPr algn="ctr"/>
            <a:r>
              <a:rPr lang="fr-FR" sz="2400" b="1" dirty="0">
                <a:solidFill>
                  <a:srgbClr val="002060"/>
                </a:solidFill>
                <a:latin typeface="Corbel" pitchFamily="34" charset="0"/>
              </a:rPr>
              <a:t>ce qui se passerait si les activités économiques, les usages et la gestion de l’eau évoluaient d’une manière tendancielle, c’est-à-dire dans la continuité des dynamiques actuelles.</a:t>
            </a: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ZoneTexte 7"/>
          <p:cNvSpPr txBox="1"/>
          <p:nvPr>
            <p:custDataLst>
              <p:tags r:id="rId1"/>
            </p:custDataLst>
          </p:nvPr>
        </p:nvSpPr>
        <p:spPr>
          <a:xfrm>
            <a:off x="179512" y="188640"/>
            <a:ext cx="9036496"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La population à horizon 2050</a:t>
            </a:r>
            <a:endParaRPr lang="fr-FR" sz="3200" dirty="0">
              <a:latin typeface="Corbel" pitchFamily="34" charset="0"/>
            </a:endParaRPr>
          </a:p>
        </p:txBody>
      </p:sp>
      <p:pic>
        <p:nvPicPr>
          <p:cNvPr id="53250" name="Picture 2"/>
          <p:cNvPicPr>
            <a:picLocks noChangeAspect="1" noChangeArrowheads="1"/>
          </p:cNvPicPr>
          <p:nvPr/>
        </p:nvPicPr>
        <p:blipFill>
          <a:blip r:embed="rId5" cstate="screen"/>
          <a:srcRect/>
          <a:stretch>
            <a:fillRect/>
          </a:stretch>
        </p:blipFill>
        <p:spPr bwMode="auto">
          <a:xfrm>
            <a:off x="-36512" y="3429000"/>
            <a:ext cx="4608512" cy="3312368"/>
          </a:xfrm>
          <a:prstGeom prst="rect">
            <a:avLst/>
          </a:prstGeom>
          <a:noFill/>
          <a:ln w="9525">
            <a:noFill/>
            <a:miter lim="800000"/>
            <a:headEnd/>
            <a:tailEnd/>
          </a:ln>
        </p:spPr>
      </p:pic>
      <p:sp>
        <p:nvSpPr>
          <p:cNvPr id="30" name="Rectangle 1"/>
          <p:cNvSpPr>
            <a:spLocks noChangeArrowheads="1"/>
          </p:cNvSpPr>
          <p:nvPr/>
        </p:nvSpPr>
        <p:spPr bwMode="auto">
          <a:xfrm>
            <a:off x="4796409" y="1988840"/>
            <a:ext cx="4347591" cy="2246769"/>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lvl="0">
              <a:spcBef>
                <a:spcPts val="1200"/>
              </a:spcBef>
              <a:buFont typeface="Wingdings" pitchFamily="2" charset="2"/>
              <a:buChar char="§"/>
            </a:pPr>
            <a:r>
              <a:rPr lang="fr-FR" sz="2000" dirty="0">
                <a:solidFill>
                  <a:srgbClr val="002060"/>
                </a:solidFill>
                <a:latin typeface="Corbel" pitchFamily="34" charset="0"/>
                <a:cs typeface="Calibri" pitchFamily="34" charset="0"/>
              </a:rPr>
              <a:t> Croissance démographique + 0,5%/an</a:t>
            </a:r>
          </a:p>
          <a:p>
            <a:pPr lvl="0">
              <a:spcBef>
                <a:spcPts val="1200"/>
              </a:spcBef>
              <a:buFont typeface="Wingdings" pitchFamily="2" charset="2"/>
              <a:buChar char="§"/>
            </a:pPr>
            <a:r>
              <a:rPr lang="fr-FR" sz="2000" dirty="0">
                <a:solidFill>
                  <a:srgbClr val="002060"/>
                </a:solidFill>
                <a:latin typeface="Corbel" pitchFamily="34" charset="0"/>
                <a:cs typeface="Calibri" pitchFamily="34" charset="0"/>
              </a:rPr>
              <a:t> Baisse des prélèvements pour l’eau potable  à 65 m</a:t>
            </a:r>
            <a:r>
              <a:rPr lang="fr-FR" sz="2000" baseline="30000" dirty="0">
                <a:solidFill>
                  <a:srgbClr val="002060"/>
                </a:solidFill>
                <a:latin typeface="Corbel" pitchFamily="34" charset="0"/>
                <a:cs typeface="Calibri" pitchFamily="34" charset="0"/>
              </a:rPr>
              <a:t>3</a:t>
            </a:r>
            <a:r>
              <a:rPr lang="fr-FR" sz="2000" dirty="0">
                <a:solidFill>
                  <a:srgbClr val="002060"/>
                </a:solidFill>
                <a:latin typeface="Corbel" pitchFamily="34" charset="0"/>
                <a:cs typeface="Calibri" pitchFamily="34" charset="0"/>
              </a:rPr>
              <a:t>/an</a:t>
            </a:r>
          </a:p>
          <a:p>
            <a:pPr lvl="0">
              <a:spcBef>
                <a:spcPts val="1200"/>
              </a:spcBef>
              <a:buFont typeface="Wingdings" pitchFamily="2" charset="2"/>
              <a:buChar char="§"/>
            </a:pPr>
            <a:r>
              <a:rPr lang="fr-FR" sz="2000" dirty="0">
                <a:solidFill>
                  <a:srgbClr val="002060"/>
                </a:solidFill>
                <a:latin typeface="Corbel" pitchFamily="34" charset="0"/>
                <a:cs typeface="Calibri" pitchFamily="34" charset="0"/>
              </a:rPr>
              <a:t> Densification des centres-villes:  imperméabilisation des zones urbaines, îlots de chaleur urbains</a:t>
            </a:r>
          </a:p>
        </p:txBody>
      </p:sp>
      <p:sp>
        <p:nvSpPr>
          <p:cNvPr id="31" name="ZoneTexte 30"/>
          <p:cNvSpPr txBox="1"/>
          <p:nvPr/>
        </p:nvSpPr>
        <p:spPr>
          <a:xfrm>
            <a:off x="251520" y="1268760"/>
            <a:ext cx="1440160" cy="400110"/>
          </a:xfrm>
          <a:prstGeom prst="rect">
            <a:avLst/>
          </a:prstGeom>
          <a:noFill/>
        </p:spPr>
        <p:txBody>
          <a:bodyPr wrap="square" rtlCol="0">
            <a:spAutoFit/>
          </a:bodyPr>
          <a:lstStyle/>
          <a:p>
            <a:r>
              <a:rPr lang="fr-FR" sz="2000" b="1" i="1" dirty="0">
                <a:solidFill>
                  <a:srgbClr val="002060"/>
                </a:solidFill>
                <a:latin typeface="Corbel" pitchFamily="34" charset="0"/>
              </a:rPr>
              <a:t>Aujourd’hui</a:t>
            </a:r>
          </a:p>
        </p:txBody>
      </p:sp>
      <p:sp>
        <p:nvSpPr>
          <p:cNvPr id="32" name="ZoneTexte 31"/>
          <p:cNvSpPr txBox="1"/>
          <p:nvPr/>
        </p:nvSpPr>
        <p:spPr>
          <a:xfrm>
            <a:off x="6948264" y="1268760"/>
            <a:ext cx="1944216" cy="400110"/>
          </a:xfrm>
          <a:prstGeom prst="rect">
            <a:avLst/>
          </a:prstGeom>
          <a:noFill/>
        </p:spPr>
        <p:txBody>
          <a:bodyPr wrap="square" rtlCol="0">
            <a:spAutoFit/>
          </a:bodyPr>
          <a:lstStyle/>
          <a:p>
            <a:r>
              <a:rPr lang="fr-FR" sz="2000" b="1" i="1" dirty="0">
                <a:solidFill>
                  <a:srgbClr val="002060"/>
                </a:solidFill>
                <a:latin typeface="Corbel" pitchFamily="34" charset="0"/>
              </a:rPr>
              <a:t>Tendanciel 2050</a:t>
            </a:r>
          </a:p>
        </p:txBody>
      </p:sp>
      <p:sp>
        <p:nvSpPr>
          <p:cNvPr id="11" name="Ellipse 10"/>
          <p:cNvSpPr/>
          <p:nvPr/>
        </p:nvSpPr>
        <p:spPr>
          <a:xfrm>
            <a:off x="5292080" y="4437112"/>
            <a:ext cx="3528392" cy="2232248"/>
          </a:xfrm>
          <a:prstGeom prst="ellipse">
            <a:avLst/>
          </a:prstGeom>
          <a:solidFill>
            <a:schemeClr val="accent3">
              <a:lumMod val="20000"/>
              <a:lumOff val="80000"/>
            </a:schemeClr>
          </a:solidFill>
          <a:ln w="38100" cmpd="dbl">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rgbClr val="002060"/>
                </a:solidFill>
                <a:latin typeface="Corbel" pitchFamily="34" charset="0"/>
              </a:rPr>
              <a:t>Des prélèvements en eau pour les ménages et collectivités qui diminueraient </a:t>
            </a:r>
          </a:p>
          <a:p>
            <a:pPr algn="ctr"/>
            <a:r>
              <a:rPr lang="fr-FR" sz="2000" b="1" dirty="0">
                <a:solidFill>
                  <a:srgbClr val="002060"/>
                </a:solidFill>
                <a:latin typeface="Corbel" pitchFamily="34" charset="0"/>
              </a:rPr>
              <a:t>de -24%</a:t>
            </a:r>
          </a:p>
        </p:txBody>
      </p:sp>
      <p:sp>
        <p:nvSpPr>
          <p:cNvPr id="16" name="ZoneTexte 15"/>
          <p:cNvSpPr txBox="1"/>
          <p:nvPr/>
        </p:nvSpPr>
        <p:spPr bwMode="auto">
          <a:xfrm>
            <a:off x="251520" y="1988840"/>
            <a:ext cx="3024336" cy="10156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defRPr/>
            </a:pPr>
            <a:r>
              <a:rPr lang="fr-FR" sz="2000" dirty="0">
                <a:latin typeface="Corbel" pitchFamily="34" charset="0"/>
              </a:rPr>
              <a:t>Population 1 186 052 hab.</a:t>
            </a:r>
          </a:p>
          <a:p>
            <a:pPr algn="ctr">
              <a:defRPr/>
            </a:pPr>
            <a:r>
              <a:rPr lang="fr-FR" sz="2000" dirty="0">
                <a:latin typeface="Corbel" pitchFamily="34" charset="0"/>
              </a:rPr>
              <a:t>Densité [31 ; 481] </a:t>
            </a:r>
            <a:r>
              <a:rPr lang="fr-FR" sz="2000" dirty="0" err="1">
                <a:latin typeface="Corbel" pitchFamily="34" charset="0"/>
              </a:rPr>
              <a:t>hab</a:t>
            </a:r>
            <a:r>
              <a:rPr lang="fr-FR" sz="2000" dirty="0">
                <a:latin typeface="Corbel" pitchFamily="34" charset="0"/>
              </a:rPr>
              <a:t>/km²</a:t>
            </a:r>
          </a:p>
          <a:p>
            <a:pPr algn="ctr">
              <a:defRPr/>
            </a:pPr>
            <a:r>
              <a:rPr lang="fr-FR" sz="2000" dirty="0">
                <a:latin typeface="Corbel" pitchFamily="34" charset="0"/>
              </a:rPr>
              <a:t>465 290 emplois</a:t>
            </a:r>
          </a:p>
        </p:txBody>
      </p:sp>
      <p:sp>
        <p:nvSpPr>
          <p:cNvPr id="13" name="Flèche droite rayée 12"/>
          <p:cNvSpPr/>
          <p:nvPr/>
        </p:nvSpPr>
        <p:spPr>
          <a:xfrm>
            <a:off x="4211960" y="1124744"/>
            <a:ext cx="665522" cy="648077"/>
          </a:xfrm>
          <a:prstGeom prst="stripedRightArrow">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000">
              <a:solidFill>
                <a:srgbClr val="FFFFFF"/>
              </a:solidFill>
              <a:latin typeface="Corbe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ZoneTexte 7"/>
          <p:cNvSpPr txBox="1"/>
          <p:nvPr>
            <p:custDataLst>
              <p:tags r:id="rId1"/>
            </p:custDataLst>
          </p:nvPr>
        </p:nvSpPr>
        <p:spPr>
          <a:xfrm>
            <a:off x="179264"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L’étiage à horizon 2050</a:t>
            </a:r>
            <a:endParaRPr lang="fr-FR" sz="3200" b="1" dirty="0">
              <a:solidFill>
                <a:srgbClr val="FF0000"/>
              </a:solidFill>
              <a:effectLst>
                <a:outerShdw blurRad="38100" dist="38100" dir="2700000" algn="tl">
                  <a:srgbClr val="C0C0C0"/>
                </a:outerShdw>
              </a:effectLst>
              <a:latin typeface="Corbel" pitchFamily="34" charset="0"/>
            </a:endParaRPr>
          </a:p>
        </p:txBody>
      </p:sp>
      <p:pic>
        <p:nvPicPr>
          <p:cNvPr id="54274" name="Picture 2"/>
          <p:cNvPicPr>
            <a:picLocks noChangeAspect="1" noChangeArrowheads="1"/>
          </p:cNvPicPr>
          <p:nvPr/>
        </p:nvPicPr>
        <p:blipFill>
          <a:blip r:embed="rId5" cstate="screen"/>
          <a:srcRect/>
          <a:stretch>
            <a:fillRect/>
          </a:stretch>
        </p:blipFill>
        <p:spPr bwMode="auto">
          <a:xfrm>
            <a:off x="179512" y="980728"/>
            <a:ext cx="8964488" cy="4586482"/>
          </a:xfrm>
          <a:prstGeom prst="rect">
            <a:avLst/>
          </a:prstGeom>
          <a:noFill/>
          <a:ln w="9525">
            <a:noFill/>
            <a:miter lim="800000"/>
            <a:headEnd/>
            <a:tailEnd/>
          </a:ln>
        </p:spPr>
      </p:pic>
      <p:sp>
        <p:nvSpPr>
          <p:cNvPr id="7" name="Ellipse 6"/>
          <p:cNvSpPr/>
          <p:nvPr/>
        </p:nvSpPr>
        <p:spPr>
          <a:xfrm>
            <a:off x="2699792" y="5373216"/>
            <a:ext cx="3528392" cy="1368152"/>
          </a:xfrm>
          <a:prstGeom prst="ellipse">
            <a:avLst/>
          </a:prstGeom>
          <a:solidFill>
            <a:schemeClr val="accent3">
              <a:lumMod val="20000"/>
              <a:lumOff val="80000"/>
            </a:schemeClr>
          </a:solidFill>
          <a:ln w="38100" cmpd="dbl">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rgbClr val="002060"/>
                </a:solidFill>
                <a:latin typeface="Corbel" pitchFamily="34" charset="0"/>
              </a:rPr>
              <a:t>Des déficits quantitatifs marqués aujourd’hui … qui s’aggraveront!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ZoneTexte 7"/>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La qualité de l’eau à horizon 2050</a:t>
            </a:r>
            <a:endParaRPr lang="fr-FR" sz="3200" b="1" dirty="0">
              <a:solidFill>
                <a:srgbClr val="FF0000"/>
              </a:solidFill>
              <a:effectLst>
                <a:outerShdw blurRad="38100" dist="38100" dir="2700000" algn="tl">
                  <a:srgbClr val="C0C0C0"/>
                </a:outerShdw>
              </a:effectLst>
              <a:latin typeface="Corbel" pitchFamily="34" charset="0"/>
            </a:endParaRPr>
          </a:p>
        </p:txBody>
      </p:sp>
      <p:pic>
        <p:nvPicPr>
          <p:cNvPr id="55298" name="Picture 2"/>
          <p:cNvPicPr>
            <a:picLocks noChangeAspect="1" noChangeArrowheads="1"/>
          </p:cNvPicPr>
          <p:nvPr/>
        </p:nvPicPr>
        <p:blipFill>
          <a:blip r:embed="rId5" cstate="screen"/>
          <a:srcRect/>
          <a:stretch>
            <a:fillRect/>
          </a:stretch>
        </p:blipFill>
        <p:spPr bwMode="auto">
          <a:xfrm>
            <a:off x="0" y="1124744"/>
            <a:ext cx="9144000" cy="4111256"/>
          </a:xfrm>
          <a:prstGeom prst="rect">
            <a:avLst/>
          </a:prstGeom>
          <a:noFill/>
          <a:ln w="9525">
            <a:noFill/>
            <a:miter lim="800000"/>
            <a:headEnd/>
            <a:tailEnd/>
          </a:ln>
        </p:spPr>
      </p:pic>
      <p:sp>
        <p:nvSpPr>
          <p:cNvPr id="7" name="Ellipse 6"/>
          <p:cNvSpPr/>
          <p:nvPr/>
        </p:nvSpPr>
        <p:spPr>
          <a:xfrm>
            <a:off x="3203848" y="5085184"/>
            <a:ext cx="3600400" cy="1656184"/>
          </a:xfrm>
          <a:prstGeom prst="ellipse">
            <a:avLst/>
          </a:prstGeom>
          <a:solidFill>
            <a:schemeClr val="accent3">
              <a:lumMod val="20000"/>
              <a:lumOff val="80000"/>
            </a:schemeClr>
          </a:solidFill>
          <a:ln w="38100" cmpd="dbl">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rgbClr val="002060"/>
                </a:solidFill>
                <a:latin typeface="Corbel" pitchFamily="34" charset="0"/>
              </a:rPr>
              <a:t>Une qualité globalement stable, des problèmes en période d’étiage (dilution limitée)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ZoneTexte 7"/>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Les milieux aquatiques à horizon 2050</a:t>
            </a:r>
            <a:endParaRPr lang="fr-FR" sz="3200" b="1" dirty="0">
              <a:solidFill>
                <a:srgbClr val="FF0000"/>
              </a:solidFill>
              <a:effectLst>
                <a:outerShdw blurRad="38100" dist="38100" dir="2700000" algn="tl">
                  <a:srgbClr val="C0C0C0"/>
                </a:outerShdw>
              </a:effectLst>
              <a:latin typeface="Corbel" pitchFamily="34" charset="0"/>
            </a:endParaRPr>
          </a:p>
        </p:txBody>
      </p:sp>
      <p:sp>
        <p:nvSpPr>
          <p:cNvPr id="7" name="Rectangle 6"/>
          <p:cNvSpPr/>
          <p:nvPr/>
        </p:nvSpPr>
        <p:spPr>
          <a:xfrm>
            <a:off x="4860032" y="1988840"/>
            <a:ext cx="4283968" cy="2554545"/>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a:spcBef>
                <a:spcPts val="1200"/>
              </a:spcBef>
              <a:buFont typeface="Wingdings" pitchFamily="2" charset="2"/>
              <a:buChar char="§"/>
            </a:pPr>
            <a:r>
              <a:rPr lang="fr-FR" sz="2000" dirty="0">
                <a:solidFill>
                  <a:srgbClr val="002060"/>
                </a:solidFill>
                <a:latin typeface="Corbel" pitchFamily="34" charset="0"/>
              </a:rPr>
              <a:t>Des améliorations localisées liées aux actions de restauration qui se poursuivent</a:t>
            </a:r>
          </a:p>
          <a:p>
            <a:pPr>
              <a:spcBef>
                <a:spcPts val="1200"/>
              </a:spcBef>
              <a:buFont typeface="Wingdings" pitchFamily="2" charset="2"/>
              <a:buChar char="§"/>
            </a:pPr>
            <a:r>
              <a:rPr lang="fr-FR" sz="2000" dirty="0">
                <a:solidFill>
                  <a:srgbClr val="002060"/>
                </a:solidFill>
                <a:latin typeface="Corbel" pitchFamily="34" charset="0"/>
              </a:rPr>
              <a:t> Les problèmes de morphologie et de continuité subsistent </a:t>
            </a:r>
          </a:p>
          <a:p>
            <a:pPr>
              <a:spcBef>
                <a:spcPts val="1200"/>
              </a:spcBef>
              <a:buFont typeface="Wingdings" pitchFamily="2" charset="2"/>
              <a:buChar char="§"/>
            </a:pPr>
            <a:r>
              <a:rPr lang="fr-FR" sz="2000" dirty="0">
                <a:solidFill>
                  <a:srgbClr val="002060"/>
                </a:solidFill>
                <a:latin typeface="Corbel" pitchFamily="34" charset="0"/>
              </a:rPr>
              <a:t> Impacts sur les poissons grands migrateurs</a:t>
            </a:r>
          </a:p>
        </p:txBody>
      </p:sp>
      <p:pic>
        <p:nvPicPr>
          <p:cNvPr id="12" name="Image 3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51520" y="1268760"/>
            <a:ext cx="4032448" cy="4032448"/>
          </a:xfrm>
          <a:prstGeom prst="rect">
            <a:avLst/>
          </a:prstGeom>
          <a:noFill/>
          <a:ln w="3175">
            <a:solidFill>
              <a:schemeClr val="bg1">
                <a:lumMod val="50000"/>
              </a:schemeClr>
            </a:solidFill>
            <a:miter lim="800000"/>
            <a:headEnd/>
            <a:tailEnd/>
          </a:ln>
        </p:spPr>
      </p:pic>
      <p:sp>
        <p:nvSpPr>
          <p:cNvPr id="13" name="ZoneTexte 11"/>
          <p:cNvSpPr txBox="1">
            <a:spLocks noChangeArrowheads="1"/>
          </p:cNvSpPr>
          <p:nvPr/>
        </p:nvSpPr>
        <p:spPr bwMode="auto">
          <a:xfrm>
            <a:off x="1880744" y="3972186"/>
            <a:ext cx="885347" cy="323165"/>
          </a:xfrm>
          <a:prstGeom prst="rect">
            <a:avLst/>
          </a:prstGeom>
          <a:solidFill>
            <a:srgbClr val="FFFFFF">
              <a:alpha val="70195"/>
            </a:srgbClr>
          </a:solidFill>
          <a:ln w="57150">
            <a:solidFill>
              <a:schemeClr val="bg1">
                <a:lumMod val="50000"/>
              </a:schemeClr>
            </a:solidFill>
            <a:miter lim="800000"/>
            <a:headEnd/>
            <a:tailEnd/>
          </a:ln>
        </p:spPr>
        <p:txBody>
          <a:bodyPr anchorCtr="1">
            <a:spAutoFit/>
          </a:bodyPr>
          <a:lstStyle/>
          <a:p>
            <a:pPr algn="ctr"/>
            <a:r>
              <a:rPr lang="fr-FR" sz="1500" i="1" dirty="0">
                <a:solidFill>
                  <a:srgbClr val="1F497D"/>
                </a:solidFill>
                <a:latin typeface="Corbel" pitchFamily="34" charset="0"/>
              </a:rPr>
              <a:t>éclusés</a:t>
            </a:r>
          </a:p>
        </p:txBody>
      </p:sp>
      <p:sp>
        <p:nvSpPr>
          <p:cNvPr id="14" name="ZoneTexte 14"/>
          <p:cNvSpPr txBox="1">
            <a:spLocks noChangeArrowheads="1"/>
          </p:cNvSpPr>
          <p:nvPr/>
        </p:nvSpPr>
        <p:spPr bwMode="auto">
          <a:xfrm>
            <a:off x="2748731" y="2555805"/>
            <a:ext cx="959173" cy="323165"/>
          </a:xfrm>
          <a:prstGeom prst="rect">
            <a:avLst/>
          </a:prstGeom>
          <a:solidFill>
            <a:srgbClr val="FFFFFF">
              <a:alpha val="70195"/>
            </a:srgbClr>
          </a:solidFill>
          <a:ln w="57150">
            <a:solidFill>
              <a:schemeClr val="bg1">
                <a:lumMod val="50000"/>
              </a:schemeClr>
            </a:solidFill>
            <a:miter lim="800000"/>
            <a:headEnd/>
            <a:tailEnd/>
          </a:ln>
        </p:spPr>
        <p:txBody>
          <a:bodyPr wrap="square" anchorCtr="1">
            <a:spAutoFit/>
          </a:bodyPr>
          <a:lstStyle/>
          <a:p>
            <a:pPr algn="ctr"/>
            <a:r>
              <a:rPr lang="fr-FR" sz="1500" i="1" dirty="0">
                <a:solidFill>
                  <a:srgbClr val="1F497D"/>
                </a:solidFill>
                <a:latin typeface="Corbel" pitchFamily="34" charset="0"/>
              </a:rPr>
              <a:t>stockage</a:t>
            </a:r>
          </a:p>
        </p:txBody>
      </p:sp>
      <p:sp>
        <p:nvSpPr>
          <p:cNvPr id="16" name="ZoneTexte 15"/>
          <p:cNvSpPr txBox="1">
            <a:spLocks noChangeArrowheads="1"/>
          </p:cNvSpPr>
          <p:nvPr/>
        </p:nvSpPr>
        <p:spPr bwMode="auto">
          <a:xfrm>
            <a:off x="2915816" y="4653136"/>
            <a:ext cx="1201372" cy="323165"/>
          </a:xfrm>
          <a:prstGeom prst="rect">
            <a:avLst/>
          </a:prstGeom>
          <a:solidFill>
            <a:srgbClr val="FFFFFF">
              <a:alpha val="70195"/>
            </a:srgbClr>
          </a:solidFill>
          <a:ln w="19050">
            <a:solidFill>
              <a:schemeClr val="bg1">
                <a:lumMod val="50000"/>
              </a:schemeClr>
            </a:solidFill>
            <a:miter lim="800000"/>
            <a:headEnd/>
            <a:tailEnd/>
          </a:ln>
        </p:spPr>
        <p:txBody>
          <a:bodyPr wrap="square" anchorCtr="1">
            <a:spAutoFit/>
          </a:bodyPr>
          <a:lstStyle/>
          <a:p>
            <a:pPr algn="ctr"/>
            <a:r>
              <a:rPr lang="fr-FR" sz="1500" i="1" dirty="0">
                <a:solidFill>
                  <a:srgbClr val="1F497D"/>
                </a:solidFill>
                <a:latin typeface="Corbel" pitchFamily="34" charset="0"/>
              </a:rPr>
              <a:t>dérivations</a:t>
            </a:r>
          </a:p>
        </p:txBody>
      </p:sp>
      <p:sp>
        <p:nvSpPr>
          <p:cNvPr id="11" name="Ellipse 10"/>
          <p:cNvSpPr/>
          <p:nvPr/>
        </p:nvSpPr>
        <p:spPr>
          <a:xfrm>
            <a:off x="3779912" y="4941168"/>
            <a:ext cx="3168352" cy="1800200"/>
          </a:xfrm>
          <a:prstGeom prst="ellipse">
            <a:avLst/>
          </a:prstGeom>
          <a:solidFill>
            <a:schemeClr val="accent3">
              <a:lumMod val="20000"/>
              <a:lumOff val="80000"/>
            </a:schemeClr>
          </a:solidFill>
          <a:ln w="38100" cmpd="dbl">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rgbClr val="002060"/>
                </a:solidFill>
                <a:latin typeface="Corbel" pitchFamily="34" charset="0"/>
              </a:rPr>
              <a:t>Une dégradation (morphologie, continuité) des milieux qui subsiste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ZoneTexte 7"/>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Les inondations à horizon 2050</a:t>
            </a:r>
            <a:endParaRPr lang="fr-FR" sz="3200" b="1" dirty="0">
              <a:solidFill>
                <a:srgbClr val="FF0000"/>
              </a:solidFill>
              <a:effectLst>
                <a:outerShdw blurRad="38100" dist="38100" dir="2700000" algn="tl">
                  <a:srgbClr val="C0C0C0"/>
                </a:outerShdw>
              </a:effectLst>
              <a:latin typeface="Corbel" pitchFamily="34" charset="0"/>
            </a:endParaRPr>
          </a:p>
        </p:txBody>
      </p:sp>
      <p:pic>
        <p:nvPicPr>
          <p:cNvPr id="56322" name="Picture 2"/>
          <p:cNvPicPr>
            <a:picLocks noChangeAspect="1" noChangeArrowheads="1"/>
          </p:cNvPicPr>
          <p:nvPr/>
        </p:nvPicPr>
        <p:blipFill>
          <a:blip r:embed="rId5" cstate="screen"/>
          <a:srcRect/>
          <a:stretch>
            <a:fillRect/>
          </a:stretch>
        </p:blipFill>
        <p:spPr bwMode="auto">
          <a:xfrm>
            <a:off x="0" y="1228129"/>
            <a:ext cx="9144000" cy="3929063"/>
          </a:xfrm>
          <a:prstGeom prst="rect">
            <a:avLst/>
          </a:prstGeom>
          <a:noFill/>
          <a:ln w="9525">
            <a:noFill/>
            <a:miter lim="800000"/>
            <a:headEnd/>
            <a:tailEnd/>
          </a:ln>
        </p:spPr>
      </p:pic>
      <p:sp>
        <p:nvSpPr>
          <p:cNvPr id="10" name="Ellipse 9"/>
          <p:cNvSpPr/>
          <p:nvPr/>
        </p:nvSpPr>
        <p:spPr>
          <a:xfrm>
            <a:off x="3347864" y="5013176"/>
            <a:ext cx="3528392" cy="1728192"/>
          </a:xfrm>
          <a:prstGeom prst="ellipse">
            <a:avLst/>
          </a:prstGeom>
          <a:solidFill>
            <a:schemeClr val="accent3">
              <a:lumMod val="20000"/>
              <a:lumOff val="80000"/>
            </a:schemeClr>
          </a:solidFill>
          <a:ln w="38100" cmpd="dbl">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rgbClr val="002060"/>
                </a:solidFill>
                <a:latin typeface="Corbel" pitchFamily="34" charset="0"/>
              </a:rPr>
              <a:t>Une vulnérabilité accrue aux crues des bassins occidentaux du territoire</a:t>
            </a:r>
          </a:p>
        </p:txBody>
      </p:sp>
      <p:sp>
        <p:nvSpPr>
          <p:cNvPr id="11" name="Rectangle 10"/>
          <p:cNvSpPr/>
          <p:nvPr/>
        </p:nvSpPr>
        <p:spPr>
          <a:xfrm>
            <a:off x="251520" y="6033482"/>
            <a:ext cx="3960440" cy="707886"/>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r>
              <a:rPr lang="fr-FR" sz="2000" b="1" dirty="0">
                <a:solidFill>
                  <a:srgbClr val="002060"/>
                </a:solidFill>
                <a:latin typeface="Corbel" pitchFamily="34" charset="0"/>
              </a:rPr>
              <a:t>Sans oublier…. </a:t>
            </a:r>
          </a:p>
          <a:p>
            <a:r>
              <a:rPr lang="fr-FR" sz="2000" b="1" dirty="0">
                <a:solidFill>
                  <a:srgbClr val="002060"/>
                </a:solidFill>
                <a:latin typeface="Corbel" pitchFamily="34" charset="0"/>
              </a:rPr>
              <a:t>Evènements extrêmes localisés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ZoneTexte 7"/>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Les impacts socio-économique à horizon 2050</a:t>
            </a:r>
            <a:endParaRPr lang="fr-FR" sz="3200" b="1" dirty="0">
              <a:solidFill>
                <a:srgbClr val="FF0000"/>
              </a:solidFill>
              <a:effectLst>
                <a:outerShdw blurRad="38100" dist="38100" dir="2700000" algn="tl">
                  <a:srgbClr val="C0C0C0"/>
                </a:outerShdw>
              </a:effectLst>
              <a:latin typeface="Corbel" pitchFamily="34" charset="0"/>
            </a:endParaRPr>
          </a:p>
        </p:txBody>
      </p:sp>
      <p:sp>
        <p:nvSpPr>
          <p:cNvPr id="10" name="Rectangle 9"/>
          <p:cNvSpPr/>
          <p:nvPr/>
        </p:nvSpPr>
        <p:spPr>
          <a:xfrm>
            <a:off x="1259632" y="1987093"/>
            <a:ext cx="7632848" cy="31700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spcBef>
                <a:spcPts val="1200"/>
              </a:spcBef>
            </a:pPr>
            <a:r>
              <a:rPr lang="fr-FR" sz="2000" dirty="0">
                <a:solidFill>
                  <a:srgbClr val="002060"/>
                </a:solidFill>
                <a:latin typeface="Corbel" pitchFamily="34" charset="0"/>
                <a:cs typeface="Calibri" pitchFamily="34" charset="0"/>
              </a:rPr>
              <a:t>Des </a:t>
            </a:r>
            <a:r>
              <a:rPr lang="fr-FR" sz="2000" b="1" dirty="0">
                <a:solidFill>
                  <a:srgbClr val="002060"/>
                </a:solidFill>
                <a:latin typeface="Corbel" pitchFamily="34" charset="0"/>
                <a:cs typeface="Calibri" pitchFamily="34" charset="0"/>
              </a:rPr>
              <a:t>contrastes amplifiés dans les déséquilibre offre-demande =&gt;  </a:t>
            </a:r>
            <a:r>
              <a:rPr lang="fr-FR" sz="2000" dirty="0">
                <a:solidFill>
                  <a:srgbClr val="002060"/>
                </a:solidFill>
                <a:latin typeface="Corbel" pitchFamily="34" charset="0"/>
                <a:cs typeface="Calibri" pitchFamily="34" charset="0"/>
              </a:rPr>
              <a:t>des conflits pour le </a:t>
            </a:r>
            <a:r>
              <a:rPr lang="fr-FR" sz="2000" b="1" dirty="0">
                <a:solidFill>
                  <a:srgbClr val="002060"/>
                </a:solidFill>
                <a:latin typeface="Corbel" pitchFamily="34" charset="0"/>
                <a:cs typeface="Calibri" pitchFamily="34" charset="0"/>
              </a:rPr>
              <a:t>partage</a:t>
            </a:r>
            <a:r>
              <a:rPr lang="fr-FR" sz="2000" dirty="0">
                <a:solidFill>
                  <a:srgbClr val="002060"/>
                </a:solidFill>
                <a:latin typeface="Corbel" pitchFamily="34" charset="0"/>
                <a:cs typeface="Calibri" pitchFamily="34" charset="0"/>
              </a:rPr>
              <a:t> de la ressource à l’étiage</a:t>
            </a:r>
          </a:p>
          <a:p>
            <a:pPr>
              <a:spcBef>
                <a:spcPts val="1200"/>
              </a:spcBef>
            </a:pPr>
            <a:endParaRPr lang="fr-FR" sz="2000" dirty="0">
              <a:solidFill>
                <a:srgbClr val="002060"/>
              </a:solidFill>
              <a:latin typeface="Corbel" pitchFamily="34" charset="0"/>
              <a:cs typeface="Calibri" pitchFamily="34" charset="0"/>
            </a:endParaRPr>
          </a:p>
          <a:p>
            <a:pPr>
              <a:spcBef>
                <a:spcPts val="1200"/>
              </a:spcBef>
            </a:pPr>
            <a:r>
              <a:rPr lang="fr-FR" sz="2000" dirty="0">
                <a:solidFill>
                  <a:srgbClr val="002060"/>
                </a:solidFill>
                <a:latin typeface="Corbel" pitchFamily="34" charset="0"/>
                <a:cs typeface="Calibri" pitchFamily="34" charset="0"/>
              </a:rPr>
              <a:t>Une vigilance autour de la </a:t>
            </a:r>
            <a:r>
              <a:rPr lang="fr-FR" sz="2000" b="1" dirty="0">
                <a:solidFill>
                  <a:srgbClr val="002060"/>
                </a:solidFill>
                <a:latin typeface="Corbel" pitchFamily="34" charset="0"/>
                <a:cs typeface="Calibri" pitchFamily="34" charset="0"/>
              </a:rPr>
              <a:t>qualité des eaux de baignade</a:t>
            </a:r>
            <a:r>
              <a:rPr lang="fr-FR" sz="2000" dirty="0">
                <a:solidFill>
                  <a:srgbClr val="002060"/>
                </a:solidFill>
                <a:latin typeface="Corbel" pitchFamily="34" charset="0"/>
                <a:cs typeface="Calibri" pitchFamily="34" charset="0"/>
              </a:rPr>
              <a:t> (pics de chaleur / épisodes orageux)</a:t>
            </a:r>
          </a:p>
          <a:p>
            <a:pPr>
              <a:spcBef>
                <a:spcPts val="1200"/>
              </a:spcBef>
            </a:pPr>
            <a:endParaRPr lang="fr-FR" sz="2000" dirty="0">
              <a:solidFill>
                <a:srgbClr val="002060"/>
              </a:solidFill>
              <a:latin typeface="Corbel" pitchFamily="34" charset="0"/>
              <a:cs typeface="Calibri" pitchFamily="34" charset="0"/>
            </a:endParaRPr>
          </a:p>
          <a:p>
            <a:pPr>
              <a:spcBef>
                <a:spcPts val="1200"/>
              </a:spcBef>
            </a:pPr>
            <a:r>
              <a:rPr lang="fr-FR" sz="2000" dirty="0">
                <a:solidFill>
                  <a:srgbClr val="002060"/>
                </a:solidFill>
                <a:latin typeface="Corbel" pitchFamily="34" charset="0"/>
                <a:cs typeface="Calibri" pitchFamily="34" charset="0"/>
              </a:rPr>
              <a:t>Des conflits pour l’</a:t>
            </a:r>
            <a:r>
              <a:rPr lang="fr-FR" sz="2000" b="1" dirty="0">
                <a:solidFill>
                  <a:srgbClr val="002060"/>
                </a:solidFill>
                <a:latin typeface="Corbel" pitchFamily="34" charset="0"/>
                <a:cs typeface="Calibri" pitchFamily="34" charset="0"/>
              </a:rPr>
              <a:t>utilisation de l’espace agricole</a:t>
            </a:r>
            <a:r>
              <a:rPr lang="fr-FR" sz="2000" dirty="0">
                <a:solidFill>
                  <a:srgbClr val="002060"/>
                </a:solidFill>
                <a:latin typeface="Corbel" pitchFamily="34" charset="0"/>
                <a:cs typeface="Calibri" pitchFamily="34" charset="0"/>
              </a:rPr>
              <a:t> (prévention des inondations, renaturation, mesures compensatoires…)</a:t>
            </a:r>
          </a:p>
        </p:txBody>
      </p:sp>
      <p:sp>
        <p:nvSpPr>
          <p:cNvPr id="5" name="Flèche droite rayée 4"/>
          <p:cNvSpPr/>
          <p:nvPr/>
        </p:nvSpPr>
        <p:spPr>
          <a:xfrm>
            <a:off x="467544" y="1915085"/>
            <a:ext cx="665522" cy="648077"/>
          </a:xfrm>
          <a:prstGeom prst="stripedRightArrow">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000">
              <a:solidFill>
                <a:srgbClr val="FFFFFF"/>
              </a:solidFill>
              <a:latin typeface="Corbel" pitchFamily="34" charset="0"/>
            </a:endParaRPr>
          </a:p>
        </p:txBody>
      </p:sp>
      <p:sp>
        <p:nvSpPr>
          <p:cNvPr id="6" name="Flèche droite rayée 5"/>
          <p:cNvSpPr/>
          <p:nvPr/>
        </p:nvSpPr>
        <p:spPr>
          <a:xfrm>
            <a:off x="484994" y="3067208"/>
            <a:ext cx="665522" cy="648077"/>
          </a:xfrm>
          <a:prstGeom prst="stripedRightArrow">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000">
              <a:solidFill>
                <a:srgbClr val="FFFFFF"/>
              </a:solidFill>
              <a:latin typeface="Corbel" pitchFamily="34" charset="0"/>
            </a:endParaRPr>
          </a:p>
        </p:txBody>
      </p:sp>
      <p:sp>
        <p:nvSpPr>
          <p:cNvPr id="7" name="Flèche droite rayée 6"/>
          <p:cNvSpPr/>
          <p:nvPr/>
        </p:nvSpPr>
        <p:spPr>
          <a:xfrm>
            <a:off x="484994" y="4291344"/>
            <a:ext cx="665522" cy="648077"/>
          </a:xfrm>
          <a:prstGeom prst="stripedRightArrow">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000">
              <a:solidFill>
                <a:srgbClr val="FFFFFF"/>
              </a:solidFill>
              <a:latin typeface="Corbe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Image 3"/>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589463" y="3213199"/>
            <a:ext cx="343852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27"/>
          <p:cNvSpPr/>
          <p:nvPr>
            <p:custDataLst>
              <p:tags r:id="rId1"/>
            </p:custDataLst>
          </p:nvPr>
        </p:nvSpPr>
        <p:spPr>
          <a:xfrm>
            <a:off x="34925" y="26988"/>
            <a:ext cx="3203575" cy="5778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solidFill>
                <a:schemeClr val="bg1"/>
              </a:solidFill>
              <a:latin typeface="Corbel" pitchFamily="34" charset="0"/>
              <a:cs typeface="Arial" pitchFamily="34" charset="0"/>
            </a:endParaRPr>
          </a:p>
        </p:txBody>
      </p:sp>
      <p:sp>
        <p:nvSpPr>
          <p:cNvPr id="6149" name="ZoneTexte 30"/>
          <p:cNvSpPr txBox="1">
            <a:spLocks noChangeArrowheads="1"/>
          </p:cNvSpPr>
          <p:nvPr>
            <p:custDataLst>
              <p:tags r:id="rId2"/>
            </p:custDataLst>
          </p:nvPr>
        </p:nvSpPr>
        <p:spPr bwMode="auto">
          <a:xfrm>
            <a:off x="250576" y="2214731"/>
            <a:ext cx="8497888"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r-FR" altLang="fr-FR" sz="3600" dirty="0">
                <a:solidFill>
                  <a:srgbClr val="136B9D"/>
                </a:solidFill>
                <a:latin typeface="Corbel" pitchFamily="34" charset="0"/>
                <a:ea typeface="ヒラギノ角ゴ Pro W3" pitchFamily="-104" charset="-128"/>
              </a:rPr>
              <a:t>Mot de bienvenue</a:t>
            </a:r>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r>
              <a:rPr lang="fr-FR" altLang="fr-FR" sz="2800" b="1" dirty="0">
                <a:solidFill>
                  <a:srgbClr val="136B9D"/>
                </a:solidFill>
                <a:latin typeface="Corbel" pitchFamily="34" charset="0"/>
                <a:ea typeface="ヒラギノ角ゴ Pro W3" pitchFamily="-104" charset="-128"/>
              </a:rPr>
              <a:t>Paul Carrère, </a:t>
            </a:r>
            <a:r>
              <a:rPr lang="fr-FR" altLang="fr-FR" sz="2800" b="1" dirty="0" smtClean="0">
                <a:solidFill>
                  <a:srgbClr val="136B9D"/>
                </a:solidFill>
                <a:latin typeface="Corbel" pitchFamily="34" charset="0"/>
                <a:ea typeface="ヒラギノ角ゴ Pro W3" pitchFamily="-104" charset="-128"/>
              </a:rPr>
              <a:t>Président de l’Institution </a:t>
            </a:r>
            <a:r>
              <a:rPr lang="fr-FR" altLang="fr-FR" sz="2800" b="1" dirty="0">
                <a:solidFill>
                  <a:srgbClr val="136B9D"/>
                </a:solidFill>
                <a:latin typeface="Corbel" pitchFamily="34" charset="0"/>
                <a:ea typeface="ヒラギノ角ゴ Pro W3" pitchFamily="-104" charset="-128"/>
              </a:rPr>
              <a:t>Adour</a:t>
            </a:r>
          </a:p>
        </p:txBody>
      </p:sp>
      <p:grpSp>
        <p:nvGrpSpPr>
          <p:cNvPr id="2" name="Groupe 32"/>
          <p:cNvGrpSpPr>
            <a:grpSpLocks/>
          </p:cNvGrpSpPr>
          <p:nvPr/>
        </p:nvGrpSpPr>
        <p:grpSpPr bwMode="auto">
          <a:xfrm>
            <a:off x="1836738" y="2852836"/>
            <a:ext cx="5327650" cy="2592388"/>
            <a:chOff x="3275856" y="3357048"/>
            <a:chExt cx="5328592" cy="2591868"/>
          </a:xfrm>
        </p:grpSpPr>
        <p:pic>
          <p:nvPicPr>
            <p:cNvPr id="6162" name="Image 35" descr="divisers.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275856" y="5434566"/>
              <a:ext cx="5328592"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3" name="Image 37" descr="divisers.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0800000">
              <a:off x="3275856" y="3357048"/>
              <a:ext cx="5328592"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153" name="Picture 15"/>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71550" y="3213199"/>
            <a:ext cx="3455988"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5" name="AutoShape 24"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sp>
        <p:nvSpPr>
          <p:cNvPr id="6156" name="AutoShape 26"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sp>
        <p:nvSpPr>
          <p:cNvPr id="6157" name="AutoShape 28"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pic>
        <p:nvPicPr>
          <p:cNvPr id="6160" name="Image 1"/>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418431" y="404813"/>
            <a:ext cx="2065337"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 29" descr="papillon.png"/>
          <p:cNvPicPr>
            <a:picLocks noChangeAspect="1" noChangeArrowheads="1"/>
          </p:cNvPicPr>
          <p:nvPr>
            <p:custDataLst>
              <p:tags r:id="rId3"/>
            </p:custDataLst>
          </p:nvPr>
        </p:nvPicPr>
        <p:blipFill>
          <a:blip r:embed="rId10" cstate="screen">
            <a:lum bright="38000" contrast="-44000"/>
            <a:extLst>
              <a:ext uri="{28A0092B-C50C-407E-A947-70E740481C1C}">
                <a14:useLocalDpi xmlns:a14="http://schemas.microsoft.com/office/drawing/2010/main"/>
              </a:ext>
            </a:extLst>
          </a:blip>
          <a:srcRect/>
          <a:stretch>
            <a:fillRect/>
          </a:stretch>
        </p:blipFill>
        <p:spPr bwMode="auto">
          <a:xfrm>
            <a:off x="7308304" y="44624"/>
            <a:ext cx="1682374" cy="1745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ZoneTexte 3"/>
          <p:cNvSpPr txBox="1">
            <a:spLocks noChangeArrowheads="1"/>
          </p:cNvSpPr>
          <p:nvPr>
            <p:custDataLst>
              <p:tags r:id="rId1"/>
            </p:custDataLst>
          </p:nvPr>
        </p:nvSpPr>
        <p:spPr bwMode="auto">
          <a:xfrm>
            <a:off x="1979712" y="2852936"/>
            <a:ext cx="6192688" cy="523220"/>
          </a:xfrm>
          <a:prstGeom prst="rect">
            <a:avLst/>
          </a:prstGeom>
          <a:noFill/>
          <a:ln w="9525">
            <a:noFill/>
            <a:miter lim="800000"/>
            <a:headEnd/>
            <a:tailEnd/>
          </a:ln>
        </p:spPr>
        <p:txBody>
          <a:bodyPr wrap="square">
            <a:spAutoFit/>
          </a:bodyPr>
          <a:lstStyle/>
          <a:p>
            <a:pPr marL="449263" indent="-449263" eaLnBrk="1" hangingPunct="1">
              <a:defRPr/>
            </a:pPr>
            <a:r>
              <a:rPr lang="fr-FR" altLang="fr-FR" sz="2800" b="1" dirty="0">
                <a:solidFill>
                  <a:schemeClr val="accent1">
                    <a:lumMod val="75000"/>
                  </a:schemeClr>
                </a:solidFill>
                <a:latin typeface="Corbel" pitchFamily="34" charset="0"/>
                <a:ea typeface="ヒラギノ角ゴ Pro W3" pitchFamily="-104" charset="-128"/>
              </a:rPr>
              <a:t>Questions de compréhension ?</a:t>
            </a:r>
          </a:p>
        </p:txBody>
      </p:sp>
      <p:sp>
        <p:nvSpPr>
          <p:cNvPr id="9" name="ZoneTexte 8"/>
          <p:cNvSpPr txBox="1"/>
          <p:nvPr>
            <p:custDataLst>
              <p:tags r:id="rId2"/>
            </p:custDataLst>
          </p:nvPr>
        </p:nvSpPr>
        <p:spPr>
          <a:xfrm>
            <a:off x="179512" y="188640"/>
            <a:ext cx="8712968"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Quelles suites pour la prospective Adour 2050 ?</a:t>
            </a:r>
            <a:endParaRPr lang="fr-FR" sz="3200" dirty="0">
              <a:latin typeface="Corbel" pitchFamily="34" charset="0"/>
            </a:endParaRPr>
          </a:p>
        </p:txBody>
      </p:sp>
      <p:pic>
        <p:nvPicPr>
          <p:cNvPr id="7172" name="Image 9" descr="rectangle-vert.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50825" y="790675"/>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067944" y="3645023"/>
            <a:ext cx="3672408" cy="1839239"/>
          </a:xfrm>
          <a:prstGeom prst="rect">
            <a:avLst/>
          </a:prstGeom>
        </p:spPr>
      </p:pic>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Image 3"/>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589463" y="3213199"/>
            <a:ext cx="343852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27"/>
          <p:cNvSpPr/>
          <p:nvPr>
            <p:custDataLst>
              <p:tags r:id="rId1"/>
            </p:custDataLst>
          </p:nvPr>
        </p:nvSpPr>
        <p:spPr>
          <a:xfrm>
            <a:off x="34925" y="26988"/>
            <a:ext cx="3203575" cy="5778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solidFill>
                <a:schemeClr val="bg1"/>
              </a:solidFill>
              <a:latin typeface="Corbel" pitchFamily="34" charset="0"/>
              <a:cs typeface="Arial" pitchFamily="34" charset="0"/>
            </a:endParaRPr>
          </a:p>
        </p:txBody>
      </p:sp>
      <p:sp>
        <p:nvSpPr>
          <p:cNvPr id="6149" name="ZoneTexte 30"/>
          <p:cNvSpPr txBox="1">
            <a:spLocks noChangeArrowheads="1"/>
          </p:cNvSpPr>
          <p:nvPr>
            <p:custDataLst>
              <p:tags r:id="rId2"/>
            </p:custDataLst>
          </p:nvPr>
        </p:nvSpPr>
        <p:spPr bwMode="auto">
          <a:xfrm>
            <a:off x="250576" y="1772816"/>
            <a:ext cx="8497888" cy="4216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r-FR" altLang="fr-FR" sz="3600" dirty="0">
                <a:solidFill>
                  <a:srgbClr val="136B9D"/>
                </a:solidFill>
                <a:latin typeface="Corbel" pitchFamily="34" charset="0"/>
                <a:ea typeface="ヒラギノ角ゴ Pro W3" pitchFamily="-104" charset="-128"/>
              </a:rPr>
              <a:t> </a:t>
            </a:r>
            <a:r>
              <a:rPr lang="fr-FR" altLang="fr-FR" sz="3600" b="1" dirty="0">
                <a:solidFill>
                  <a:srgbClr val="136B9D"/>
                </a:solidFill>
                <a:latin typeface="Corbel" pitchFamily="34" charset="0"/>
                <a:ea typeface="ヒラギノ角ゴ Pro W3" pitchFamily="-104" charset="-128"/>
              </a:rPr>
              <a:t>La démarche de construction des scénarios alternatifs</a:t>
            </a:r>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r>
              <a:rPr lang="fr-FR" altLang="fr-FR" sz="2800" b="1" dirty="0">
                <a:solidFill>
                  <a:srgbClr val="136B9D"/>
                </a:solidFill>
                <a:latin typeface="Corbel" pitchFamily="34" charset="0"/>
                <a:ea typeface="ヒラギノ角ゴ Pro W3" pitchFamily="-104" charset="-128"/>
              </a:rPr>
              <a:t>Pierre Strosser, ACTeon</a:t>
            </a:r>
          </a:p>
        </p:txBody>
      </p:sp>
      <p:grpSp>
        <p:nvGrpSpPr>
          <p:cNvPr id="2" name="Groupe 32"/>
          <p:cNvGrpSpPr>
            <a:grpSpLocks/>
          </p:cNvGrpSpPr>
          <p:nvPr/>
        </p:nvGrpSpPr>
        <p:grpSpPr bwMode="auto">
          <a:xfrm>
            <a:off x="1836738" y="2852836"/>
            <a:ext cx="5327650" cy="2592388"/>
            <a:chOff x="3275856" y="3357048"/>
            <a:chExt cx="5328592" cy="2591868"/>
          </a:xfrm>
        </p:grpSpPr>
        <p:pic>
          <p:nvPicPr>
            <p:cNvPr id="6162" name="Image 35" descr="divisers.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275856" y="5434566"/>
              <a:ext cx="5328592"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3" name="Image 37" descr="divisers.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0800000">
              <a:off x="3275856" y="3357048"/>
              <a:ext cx="5328592"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153" name="Picture 15"/>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71550" y="3213199"/>
            <a:ext cx="3455988"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5" name="AutoShape 24"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sp>
        <p:nvSpPr>
          <p:cNvPr id="6156" name="AutoShape 26"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sp>
        <p:nvSpPr>
          <p:cNvPr id="6157" name="AutoShape 28"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pic>
        <p:nvPicPr>
          <p:cNvPr id="6160" name="Image 1"/>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418431" y="404813"/>
            <a:ext cx="2065337"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 29" descr="papillon.png"/>
          <p:cNvPicPr>
            <a:picLocks noChangeAspect="1" noChangeArrowheads="1"/>
          </p:cNvPicPr>
          <p:nvPr>
            <p:custDataLst>
              <p:tags r:id="rId3"/>
            </p:custDataLst>
          </p:nvPr>
        </p:nvPicPr>
        <p:blipFill>
          <a:blip r:embed="rId10" cstate="screen">
            <a:lum bright="38000" contrast="-44000"/>
            <a:extLst>
              <a:ext uri="{28A0092B-C50C-407E-A947-70E740481C1C}">
                <a14:useLocalDpi xmlns:a14="http://schemas.microsoft.com/office/drawing/2010/main"/>
              </a:ext>
            </a:extLst>
          </a:blip>
          <a:srcRect/>
          <a:stretch>
            <a:fillRect/>
          </a:stretch>
        </p:blipFill>
        <p:spPr bwMode="auto">
          <a:xfrm>
            <a:off x="7308304" y="44624"/>
            <a:ext cx="1682374" cy="1745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ZoneTexte 7"/>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La démarche de construction des scénarios</a:t>
            </a:r>
            <a:endParaRPr lang="fr-FR" sz="3200" b="1" dirty="0">
              <a:solidFill>
                <a:srgbClr val="FF0000"/>
              </a:solidFill>
              <a:effectLst>
                <a:outerShdw blurRad="38100" dist="38100" dir="2700000" algn="tl">
                  <a:srgbClr val="C0C0C0"/>
                </a:outerShdw>
              </a:effectLst>
              <a:latin typeface="Corbel" pitchFamily="34" charset="0"/>
            </a:endParaRPr>
          </a:p>
        </p:txBody>
      </p:sp>
      <p:sp>
        <p:nvSpPr>
          <p:cNvPr id="13" name="Rectangle à coins arrondis 12"/>
          <p:cNvSpPr/>
          <p:nvPr/>
        </p:nvSpPr>
        <p:spPr>
          <a:xfrm>
            <a:off x="251520" y="2132856"/>
            <a:ext cx="2232248" cy="10801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latin typeface="Corbel" pitchFamily="34" charset="0"/>
              </a:rPr>
              <a:t>Atelier de construction des scénarios alternatifs</a:t>
            </a:r>
          </a:p>
        </p:txBody>
      </p:sp>
      <p:sp>
        <p:nvSpPr>
          <p:cNvPr id="14" name="ZoneTexte 13"/>
          <p:cNvSpPr txBox="1"/>
          <p:nvPr/>
        </p:nvSpPr>
        <p:spPr>
          <a:xfrm>
            <a:off x="1259632" y="1196752"/>
            <a:ext cx="4032448" cy="646331"/>
          </a:xfrm>
          <a:prstGeom prst="rect">
            <a:avLst/>
          </a:prstGeom>
          <a:noFill/>
        </p:spPr>
        <p:txBody>
          <a:bodyPr wrap="square" rtlCol="0">
            <a:spAutoFit/>
          </a:bodyPr>
          <a:lstStyle/>
          <a:p>
            <a:r>
              <a:rPr lang="fr-FR" dirty="0">
                <a:solidFill>
                  <a:srgbClr val="002060"/>
                </a:solidFill>
                <a:latin typeface="Corbel" pitchFamily="34" charset="0"/>
              </a:rPr>
              <a:t>Scénario climatique et scénario d’évolution tendancielle du territoire</a:t>
            </a:r>
          </a:p>
        </p:txBody>
      </p:sp>
      <p:sp>
        <p:nvSpPr>
          <p:cNvPr id="15" name="ZoneTexte 14"/>
          <p:cNvSpPr txBox="1"/>
          <p:nvPr/>
        </p:nvSpPr>
        <p:spPr>
          <a:xfrm>
            <a:off x="251520" y="1268760"/>
            <a:ext cx="934871" cy="369332"/>
          </a:xfrm>
          <a:prstGeom prst="rect">
            <a:avLst/>
          </a:prstGeom>
          <a:noFill/>
        </p:spPr>
        <p:txBody>
          <a:bodyPr wrap="none" rtlCol="0">
            <a:spAutoFit/>
          </a:bodyPr>
          <a:lstStyle/>
          <a:p>
            <a:r>
              <a:rPr lang="fr-FR" b="1" i="1" dirty="0">
                <a:solidFill>
                  <a:srgbClr val="002060"/>
                </a:solidFill>
                <a:latin typeface="Corbel" pitchFamily="34" charset="0"/>
              </a:rPr>
              <a:t>Phase 1</a:t>
            </a:r>
          </a:p>
        </p:txBody>
      </p:sp>
      <p:sp>
        <p:nvSpPr>
          <p:cNvPr id="17" name="ZoneTexte 16"/>
          <p:cNvSpPr txBox="1"/>
          <p:nvPr/>
        </p:nvSpPr>
        <p:spPr>
          <a:xfrm>
            <a:off x="7890409" y="6229761"/>
            <a:ext cx="930063" cy="369332"/>
          </a:xfrm>
          <a:prstGeom prst="rect">
            <a:avLst/>
          </a:prstGeom>
          <a:noFill/>
        </p:spPr>
        <p:txBody>
          <a:bodyPr wrap="none" rtlCol="0">
            <a:spAutoFit/>
          </a:bodyPr>
          <a:lstStyle/>
          <a:p>
            <a:r>
              <a:rPr lang="fr-FR" b="1" i="1" dirty="0">
                <a:solidFill>
                  <a:srgbClr val="002060"/>
                </a:solidFill>
                <a:latin typeface="Corbel" pitchFamily="34" charset="0"/>
              </a:rPr>
              <a:t>Phase 3</a:t>
            </a:r>
          </a:p>
        </p:txBody>
      </p:sp>
      <p:sp>
        <p:nvSpPr>
          <p:cNvPr id="18" name="ZoneTexte 17"/>
          <p:cNvSpPr txBox="1"/>
          <p:nvPr/>
        </p:nvSpPr>
        <p:spPr>
          <a:xfrm>
            <a:off x="2987824" y="6023029"/>
            <a:ext cx="4824536" cy="646331"/>
          </a:xfrm>
          <a:prstGeom prst="rect">
            <a:avLst/>
          </a:prstGeom>
          <a:noFill/>
        </p:spPr>
        <p:txBody>
          <a:bodyPr wrap="square" rtlCol="0">
            <a:spAutoFit/>
          </a:bodyPr>
          <a:lstStyle/>
          <a:p>
            <a:pPr algn="r"/>
            <a:r>
              <a:rPr lang="fr-FR" dirty="0">
                <a:solidFill>
                  <a:srgbClr val="002060"/>
                </a:solidFill>
                <a:latin typeface="Corbel" pitchFamily="34" charset="0"/>
              </a:rPr>
              <a:t>Identification de </a:t>
            </a:r>
            <a:r>
              <a:rPr lang="fr-FR" b="1" dirty="0">
                <a:solidFill>
                  <a:srgbClr val="002060"/>
                </a:solidFill>
                <a:latin typeface="Corbel" pitchFamily="34" charset="0"/>
              </a:rPr>
              <a:t>pistes d’adaptation</a:t>
            </a:r>
            <a:r>
              <a:rPr lang="fr-FR" dirty="0">
                <a:solidFill>
                  <a:srgbClr val="002060"/>
                </a:solidFill>
                <a:latin typeface="Corbel" pitchFamily="34" charset="0"/>
              </a:rPr>
              <a:t> pour atteindre les scénarios jugés les plus souhaitables</a:t>
            </a:r>
          </a:p>
        </p:txBody>
      </p:sp>
      <p:cxnSp>
        <p:nvCxnSpPr>
          <p:cNvPr id="25" name="Connecteur droit 24"/>
          <p:cNvCxnSpPr>
            <a:stCxn id="13" idx="3"/>
            <a:endCxn id="35" idx="1"/>
          </p:cNvCxnSpPr>
          <p:nvPr/>
        </p:nvCxnSpPr>
        <p:spPr>
          <a:xfrm>
            <a:off x="2483768" y="2672916"/>
            <a:ext cx="720080" cy="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8" name="Connecteur droit 27"/>
          <p:cNvCxnSpPr>
            <a:stCxn id="32" idx="3"/>
            <a:endCxn id="36" idx="1"/>
          </p:cNvCxnSpPr>
          <p:nvPr/>
        </p:nvCxnSpPr>
        <p:spPr>
          <a:xfrm flipV="1">
            <a:off x="2483768" y="3868833"/>
            <a:ext cx="720080" cy="568279"/>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9" name="Connecteur droit 28"/>
          <p:cNvCxnSpPr>
            <a:stCxn id="37" idx="1"/>
            <a:endCxn id="32" idx="3"/>
          </p:cNvCxnSpPr>
          <p:nvPr/>
        </p:nvCxnSpPr>
        <p:spPr>
          <a:xfrm flipH="1" flipV="1">
            <a:off x="2483768" y="4437112"/>
            <a:ext cx="720080" cy="634833"/>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32" name="Rectangle à coins arrondis 31"/>
          <p:cNvSpPr/>
          <p:nvPr/>
        </p:nvSpPr>
        <p:spPr>
          <a:xfrm>
            <a:off x="251520" y="3861048"/>
            <a:ext cx="2232248" cy="11521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latin typeface="Corbel" pitchFamily="34" charset="0"/>
              </a:rPr>
              <a:t>Atelier de présentation des scénarios &amp; critères d’évaluation</a:t>
            </a:r>
          </a:p>
        </p:txBody>
      </p:sp>
      <p:sp>
        <p:nvSpPr>
          <p:cNvPr id="35" name="Rectangle 34"/>
          <p:cNvSpPr/>
          <p:nvPr/>
        </p:nvSpPr>
        <p:spPr>
          <a:xfrm>
            <a:off x="3203848" y="2420888"/>
            <a:ext cx="3240360" cy="50405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latin typeface="Corbel" pitchFamily="34" charset="0"/>
              </a:rPr>
              <a:t>Rédaction de scénarios alternatifs</a:t>
            </a:r>
          </a:p>
        </p:txBody>
      </p:sp>
      <p:sp>
        <p:nvSpPr>
          <p:cNvPr id="36" name="Rectangle 35"/>
          <p:cNvSpPr/>
          <p:nvPr/>
        </p:nvSpPr>
        <p:spPr>
          <a:xfrm>
            <a:off x="3203848" y="3616805"/>
            <a:ext cx="3240360" cy="50405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latin typeface="Corbel" pitchFamily="34" charset="0"/>
              </a:rPr>
              <a:t>1</a:t>
            </a:r>
            <a:r>
              <a:rPr lang="fr-FR" baseline="30000" dirty="0">
                <a:latin typeface="Corbel" pitchFamily="34" charset="0"/>
              </a:rPr>
              <a:t>ère</a:t>
            </a:r>
            <a:r>
              <a:rPr lang="fr-FR" dirty="0">
                <a:latin typeface="Corbel" pitchFamily="34" charset="0"/>
              </a:rPr>
              <a:t> évaluation des scénarios selon 10 critères </a:t>
            </a:r>
          </a:p>
        </p:txBody>
      </p:sp>
      <p:sp>
        <p:nvSpPr>
          <p:cNvPr id="37" name="Rectangle 36"/>
          <p:cNvSpPr/>
          <p:nvPr/>
        </p:nvSpPr>
        <p:spPr>
          <a:xfrm>
            <a:off x="3203848" y="4891925"/>
            <a:ext cx="3240360" cy="36004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latin typeface="Corbel" pitchFamily="34" charset="0"/>
              </a:rPr>
              <a:t>Adaptation de l’évaluation</a:t>
            </a:r>
          </a:p>
        </p:txBody>
      </p:sp>
      <p:sp>
        <p:nvSpPr>
          <p:cNvPr id="41" name="Flèche vers le bas 40"/>
          <p:cNvSpPr/>
          <p:nvPr/>
        </p:nvSpPr>
        <p:spPr>
          <a:xfrm>
            <a:off x="467544" y="1700808"/>
            <a:ext cx="360040"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Corbel" pitchFamily="34" charset="0"/>
            </a:endParaRPr>
          </a:p>
        </p:txBody>
      </p:sp>
      <p:sp>
        <p:nvSpPr>
          <p:cNvPr id="42" name="Flèche vers le bas 41"/>
          <p:cNvSpPr/>
          <p:nvPr/>
        </p:nvSpPr>
        <p:spPr>
          <a:xfrm>
            <a:off x="8100392" y="5807005"/>
            <a:ext cx="360040"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002060"/>
              </a:solidFill>
              <a:latin typeface="Corbel" pitchFamily="34" charset="0"/>
            </a:endParaRPr>
          </a:p>
        </p:txBody>
      </p:sp>
      <p:cxnSp>
        <p:nvCxnSpPr>
          <p:cNvPr id="40" name="Connecteur droit 39"/>
          <p:cNvCxnSpPr>
            <a:stCxn id="36" idx="0"/>
            <a:endCxn id="35" idx="2"/>
          </p:cNvCxnSpPr>
          <p:nvPr/>
        </p:nvCxnSpPr>
        <p:spPr>
          <a:xfrm flipV="1">
            <a:off x="4824028" y="2924944"/>
            <a:ext cx="0" cy="691861"/>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46" name="Rectangle à coins arrondis 45"/>
          <p:cNvSpPr/>
          <p:nvPr/>
        </p:nvSpPr>
        <p:spPr>
          <a:xfrm>
            <a:off x="7308304" y="4510861"/>
            <a:ext cx="1728192" cy="11521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latin typeface="Corbel" pitchFamily="34" charset="0"/>
              </a:rPr>
              <a:t>Choix de scénarios les plus souhaitables</a:t>
            </a:r>
          </a:p>
        </p:txBody>
      </p:sp>
      <p:cxnSp>
        <p:nvCxnSpPr>
          <p:cNvPr id="47" name="Connecteur droit 46"/>
          <p:cNvCxnSpPr>
            <a:stCxn id="46" idx="1"/>
            <a:endCxn id="37" idx="3"/>
          </p:cNvCxnSpPr>
          <p:nvPr/>
        </p:nvCxnSpPr>
        <p:spPr>
          <a:xfrm flipH="1" flipV="1">
            <a:off x="6444208" y="5071945"/>
            <a:ext cx="864096" cy="1498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La démarche de construction des scénarios</a:t>
            </a:r>
            <a:endParaRPr lang="fr-FR" sz="3200" b="1" dirty="0">
              <a:solidFill>
                <a:srgbClr val="FF0000"/>
              </a:solidFill>
              <a:effectLst>
                <a:outerShdw blurRad="38100" dist="38100" dir="2700000" algn="tl">
                  <a:srgbClr val="C0C0C0"/>
                </a:outerShdw>
              </a:effectLst>
              <a:latin typeface="Corbel" pitchFamily="34" charset="0"/>
            </a:endParaRPr>
          </a:p>
        </p:txBody>
      </p:sp>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62683"/>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1043608" y="1052736"/>
            <a:ext cx="7632848" cy="707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spcBef>
                <a:spcPts val="1200"/>
              </a:spcBef>
            </a:pPr>
            <a:r>
              <a:rPr lang="fr-FR" sz="2000" b="1" dirty="0">
                <a:solidFill>
                  <a:srgbClr val="002060"/>
                </a:solidFill>
                <a:latin typeface="Corbel" pitchFamily="34" charset="0"/>
                <a:cs typeface="Calibri" pitchFamily="34" charset="0"/>
              </a:rPr>
              <a:t>Une évaluation des impacts des scénarios selon deux dimensions: gestion de l’eau et développement socio-économique</a:t>
            </a:r>
          </a:p>
        </p:txBody>
      </p:sp>
      <p:sp>
        <p:nvSpPr>
          <p:cNvPr id="5" name="Flèche droite rayée 4"/>
          <p:cNvSpPr/>
          <p:nvPr/>
        </p:nvSpPr>
        <p:spPr>
          <a:xfrm>
            <a:off x="251520" y="980728"/>
            <a:ext cx="665522" cy="648077"/>
          </a:xfrm>
          <a:prstGeom prst="stripedRightArrow">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000">
              <a:solidFill>
                <a:srgbClr val="FFFFFF"/>
              </a:solidFill>
              <a:latin typeface="Corbel" pitchFamily="34" charset="0"/>
            </a:endParaRPr>
          </a:p>
        </p:txBody>
      </p:sp>
      <p:pic>
        <p:nvPicPr>
          <p:cNvPr id="12" name="Image 11"/>
          <p:cNvPicPr/>
          <p:nvPr/>
        </p:nvPicPr>
        <p:blipFill>
          <a:blip r:embed="rId5" cstate="screen"/>
          <a:srcRect/>
          <a:stretch>
            <a:fillRect/>
          </a:stretch>
        </p:blipFill>
        <p:spPr bwMode="auto">
          <a:xfrm>
            <a:off x="1475656" y="2060848"/>
            <a:ext cx="6048672" cy="42710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1259632" y="1412776"/>
            <a:ext cx="7632848"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spcBef>
                <a:spcPts val="1200"/>
              </a:spcBef>
            </a:pPr>
            <a:r>
              <a:rPr lang="fr-FR" sz="2000" b="1" dirty="0">
                <a:solidFill>
                  <a:srgbClr val="002060"/>
                </a:solidFill>
                <a:latin typeface="Corbel" pitchFamily="34" charset="0"/>
                <a:cs typeface="Calibri" pitchFamily="34" charset="0"/>
              </a:rPr>
              <a:t>6 scénarios alternatifs au scénario tendanciel proposés</a:t>
            </a:r>
          </a:p>
        </p:txBody>
      </p:sp>
      <p:sp>
        <p:nvSpPr>
          <p:cNvPr id="5" name="Flèche droite rayée 4"/>
          <p:cNvSpPr/>
          <p:nvPr/>
        </p:nvSpPr>
        <p:spPr>
          <a:xfrm>
            <a:off x="467544" y="1268760"/>
            <a:ext cx="665522" cy="648077"/>
          </a:xfrm>
          <a:prstGeom prst="stripedRightArrow">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000">
              <a:solidFill>
                <a:srgbClr val="FFFFFF"/>
              </a:solidFill>
              <a:latin typeface="Corbel" pitchFamily="34" charset="0"/>
            </a:endParaRPr>
          </a:p>
        </p:txBody>
      </p:sp>
      <p:sp>
        <p:nvSpPr>
          <p:cNvPr id="9" name="ZoneTexte 8"/>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La démarche de construction des scénarios</a:t>
            </a:r>
            <a:endParaRPr lang="fr-FR" sz="3200" b="1" dirty="0">
              <a:solidFill>
                <a:srgbClr val="FF0000"/>
              </a:solidFill>
              <a:effectLst>
                <a:outerShdw blurRad="38100" dist="38100" dir="2700000" algn="tl">
                  <a:srgbClr val="C0C0C0"/>
                </a:outerShdw>
              </a:effectLst>
              <a:latin typeface="Corbel" pitchFamily="34" charset="0"/>
            </a:endParaRPr>
          </a:p>
        </p:txBody>
      </p:sp>
      <p:sp>
        <p:nvSpPr>
          <p:cNvPr id="11" name="Rectangle 10"/>
          <p:cNvSpPr/>
          <p:nvPr/>
        </p:nvSpPr>
        <p:spPr>
          <a:xfrm>
            <a:off x="251520" y="2582902"/>
            <a:ext cx="8892480" cy="3170099"/>
          </a:xfrm>
          <a:prstGeom prst="rect">
            <a:avLst/>
          </a:prstGeom>
        </p:spPr>
        <p:txBody>
          <a:bodyPr wrap="square">
            <a:spAutoFit/>
          </a:bodyPr>
          <a:lstStyle/>
          <a:p>
            <a:r>
              <a:rPr lang="fr-FR" sz="2000" b="1" dirty="0">
                <a:solidFill>
                  <a:srgbClr val="002060"/>
                </a:solidFill>
                <a:latin typeface="Corbel" pitchFamily="34" charset="0"/>
              </a:rPr>
              <a:t>1- Démission de la puissance publique, déclin des activités socio-économiques</a:t>
            </a:r>
            <a:r>
              <a:rPr lang="fr-FR" sz="2000" dirty="0">
                <a:solidFill>
                  <a:srgbClr val="002060"/>
                </a:solidFill>
                <a:latin typeface="Corbel" pitchFamily="34" charset="0"/>
              </a:rPr>
              <a:t>, prédominance de pratiques individualistes et désintérêt fort vis-à-vis de l’eau</a:t>
            </a:r>
          </a:p>
          <a:p>
            <a:endParaRPr lang="fr-FR" sz="2000" dirty="0">
              <a:solidFill>
                <a:srgbClr val="002060"/>
              </a:solidFill>
              <a:latin typeface="Corbel" pitchFamily="34" charset="0"/>
            </a:endParaRPr>
          </a:p>
          <a:p>
            <a:endParaRPr lang="fr-FR" sz="2000" dirty="0">
              <a:solidFill>
                <a:srgbClr val="002060"/>
              </a:solidFill>
              <a:latin typeface="Corbel" pitchFamily="34" charset="0"/>
            </a:endParaRPr>
          </a:p>
          <a:p>
            <a:r>
              <a:rPr lang="fr-FR" sz="2000" b="1" dirty="0">
                <a:solidFill>
                  <a:srgbClr val="002060"/>
                </a:solidFill>
                <a:latin typeface="Corbel" pitchFamily="34" charset="0"/>
              </a:rPr>
              <a:t>2 - Développement économique « coûte que coûte »</a:t>
            </a:r>
          </a:p>
          <a:p>
            <a:r>
              <a:rPr lang="fr-FR" sz="2000" dirty="0">
                <a:solidFill>
                  <a:srgbClr val="002060"/>
                </a:solidFill>
                <a:latin typeface="Corbel" pitchFamily="34" charset="0"/>
              </a:rPr>
              <a:t>Autonomie énergétique et alimentaire qui guide le développement du territoire, conduisant à un fort développement économique et une priorité donnée à la réduction des risques. L’eau est vue principalement comme facteur de production, avec de nouveaux stockages importants construits pour répondre au changement climatique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1259632" y="1412776"/>
            <a:ext cx="7632848"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spcBef>
                <a:spcPts val="1200"/>
              </a:spcBef>
            </a:pPr>
            <a:r>
              <a:rPr lang="fr-FR" sz="2000" b="1" dirty="0">
                <a:solidFill>
                  <a:srgbClr val="002060"/>
                </a:solidFill>
                <a:latin typeface="Corbel" pitchFamily="34" charset="0"/>
                <a:cs typeface="Calibri" pitchFamily="34" charset="0"/>
              </a:rPr>
              <a:t>6 scénarios alternatifs au scénario tendanciel proposés</a:t>
            </a:r>
          </a:p>
        </p:txBody>
      </p:sp>
      <p:sp>
        <p:nvSpPr>
          <p:cNvPr id="5" name="Flèche droite rayée 4"/>
          <p:cNvSpPr/>
          <p:nvPr/>
        </p:nvSpPr>
        <p:spPr>
          <a:xfrm>
            <a:off x="467544" y="1268760"/>
            <a:ext cx="665522" cy="648077"/>
          </a:xfrm>
          <a:prstGeom prst="stripedRightArrow">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000">
              <a:solidFill>
                <a:srgbClr val="FFFFFF"/>
              </a:solidFill>
              <a:latin typeface="Corbel" pitchFamily="34" charset="0"/>
            </a:endParaRPr>
          </a:p>
        </p:txBody>
      </p:sp>
      <p:sp>
        <p:nvSpPr>
          <p:cNvPr id="9" name="ZoneTexte 8"/>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La démarche de construction des scénarios</a:t>
            </a:r>
            <a:endParaRPr lang="fr-FR" sz="3200" b="1" dirty="0">
              <a:solidFill>
                <a:srgbClr val="FF0000"/>
              </a:solidFill>
              <a:effectLst>
                <a:outerShdw blurRad="38100" dist="38100" dir="2700000" algn="tl">
                  <a:srgbClr val="C0C0C0"/>
                </a:outerShdw>
              </a:effectLst>
              <a:latin typeface="Corbel" pitchFamily="34" charset="0"/>
            </a:endParaRPr>
          </a:p>
        </p:txBody>
      </p:sp>
      <p:sp>
        <p:nvSpPr>
          <p:cNvPr id="11" name="Rectangle 10"/>
          <p:cNvSpPr/>
          <p:nvPr/>
        </p:nvSpPr>
        <p:spPr>
          <a:xfrm>
            <a:off x="251520" y="2420888"/>
            <a:ext cx="8892480" cy="3170099"/>
          </a:xfrm>
          <a:prstGeom prst="rect">
            <a:avLst/>
          </a:prstGeom>
        </p:spPr>
        <p:txBody>
          <a:bodyPr wrap="square">
            <a:spAutoFit/>
          </a:bodyPr>
          <a:lstStyle/>
          <a:p>
            <a:r>
              <a:rPr lang="fr-FR" sz="2000" b="1" dirty="0">
                <a:solidFill>
                  <a:srgbClr val="002060"/>
                </a:solidFill>
                <a:latin typeface="Corbel" pitchFamily="34" charset="0"/>
              </a:rPr>
              <a:t>3- Des (tous) petits pas</a:t>
            </a:r>
          </a:p>
          <a:p>
            <a:r>
              <a:rPr lang="fr-FR" sz="2000" dirty="0">
                <a:solidFill>
                  <a:srgbClr val="002060"/>
                </a:solidFill>
                <a:latin typeface="Corbel" pitchFamily="34" charset="0"/>
              </a:rPr>
              <a:t>Evolution progressive pour concilier économie et environnement par l’intervention de la puissance publique, investissements en réponse au changement climatique basés sur le stockage d’eau et la mobilisation de ressources alternatives</a:t>
            </a:r>
          </a:p>
          <a:p>
            <a:endParaRPr lang="fr-FR" sz="2000" dirty="0">
              <a:solidFill>
                <a:srgbClr val="002060"/>
              </a:solidFill>
              <a:latin typeface="Corbel" pitchFamily="34" charset="0"/>
            </a:endParaRPr>
          </a:p>
          <a:p>
            <a:endParaRPr lang="fr-FR" sz="2000" b="1" dirty="0">
              <a:solidFill>
                <a:srgbClr val="002060"/>
              </a:solidFill>
              <a:latin typeface="Corbel" pitchFamily="34" charset="0"/>
            </a:endParaRPr>
          </a:p>
          <a:p>
            <a:r>
              <a:rPr lang="fr-FR" sz="2000" b="1" dirty="0">
                <a:solidFill>
                  <a:srgbClr val="002060"/>
                </a:solidFill>
                <a:latin typeface="Corbel" pitchFamily="34" charset="0"/>
              </a:rPr>
              <a:t>4 - Mutation agricole et reconversion vers l’écotourisme</a:t>
            </a:r>
          </a:p>
          <a:p>
            <a:r>
              <a:rPr lang="fr-FR" sz="2000" dirty="0">
                <a:solidFill>
                  <a:srgbClr val="002060"/>
                </a:solidFill>
                <a:latin typeface="Corbel" pitchFamily="34" charset="0"/>
              </a:rPr>
              <a:t>Un déclin de l’activité agricole productive, et une mutation et reconversion du secteur contribuant au développement du tourisme, un aménagement du territoire articulant les complémentarités entre montagne, plaine et littoral</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1259632" y="1412776"/>
            <a:ext cx="7632848"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spcBef>
                <a:spcPts val="1200"/>
              </a:spcBef>
            </a:pPr>
            <a:r>
              <a:rPr lang="fr-FR" sz="2000" b="1" dirty="0">
                <a:solidFill>
                  <a:srgbClr val="002060"/>
                </a:solidFill>
                <a:latin typeface="Corbel" pitchFamily="34" charset="0"/>
                <a:cs typeface="Calibri" pitchFamily="34" charset="0"/>
              </a:rPr>
              <a:t>6 scénarios alternatifs au scénario tendanciel proposés</a:t>
            </a:r>
          </a:p>
        </p:txBody>
      </p:sp>
      <p:sp>
        <p:nvSpPr>
          <p:cNvPr id="5" name="Flèche droite rayée 4"/>
          <p:cNvSpPr/>
          <p:nvPr/>
        </p:nvSpPr>
        <p:spPr>
          <a:xfrm>
            <a:off x="467544" y="1268760"/>
            <a:ext cx="665522" cy="648077"/>
          </a:xfrm>
          <a:prstGeom prst="stripedRightArrow">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000">
              <a:solidFill>
                <a:srgbClr val="FFFFFF"/>
              </a:solidFill>
              <a:latin typeface="Corbel" pitchFamily="34" charset="0"/>
            </a:endParaRPr>
          </a:p>
        </p:txBody>
      </p:sp>
      <p:sp>
        <p:nvSpPr>
          <p:cNvPr id="9" name="ZoneTexte 8"/>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La démarche de construction des scénarios</a:t>
            </a:r>
            <a:endParaRPr lang="fr-FR" sz="3200" b="1" dirty="0">
              <a:solidFill>
                <a:srgbClr val="FF0000"/>
              </a:solidFill>
              <a:effectLst>
                <a:outerShdw blurRad="38100" dist="38100" dir="2700000" algn="tl">
                  <a:srgbClr val="C0C0C0"/>
                </a:outerShdw>
              </a:effectLst>
              <a:latin typeface="Corbel" pitchFamily="34" charset="0"/>
            </a:endParaRPr>
          </a:p>
        </p:txBody>
      </p:sp>
      <p:sp>
        <p:nvSpPr>
          <p:cNvPr id="11" name="Rectangle 10"/>
          <p:cNvSpPr/>
          <p:nvPr/>
        </p:nvSpPr>
        <p:spPr>
          <a:xfrm>
            <a:off x="251520" y="2276872"/>
            <a:ext cx="8892480" cy="4093428"/>
          </a:xfrm>
          <a:prstGeom prst="rect">
            <a:avLst/>
          </a:prstGeom>
        </p:spPr>
        <p:txBody>
          <a:bodyPr wrap="square">
            <a:spAutoFit/>
          </a:bodyPr>
          <a:lstStyle/>
          <a:p>
            <a:r>
              <a:rPr lang="fr-FR" sz="2000" b="1" dirty="0">
                <a:solidFill>
                  <a:srgbClr val="002060"/>
                </a:solidFill>
                <a:latin typeface="Corbel" pitchFamily="34" charset="0"/>
              </a:rPr>
              <a:t>5 - Prise en compte proactive des enjeux sociétaux et environnementaux par la</a:t>
            </a:r>
          </a:p>
          <a:p>
            <a:r>
              <a:rPr lang="fr-FR" sz="2000" b="1" dirty="0">
                <a:solidFill>
                  <a:srgbClr val="002060"/>
                </a:solidFill>
                <a:latin typeface="Corbel" pitchFamily="34" charset="0"/>
              </a:rPr>
              <a:t>puissance publique</a:t>
            </a:r>
          </a:p>
          <a:p>
            <a:r>
              <a:rPr lang="fr-FR" sz="2000" dirty="0">
                <a:solidFill>
                  <a:srgbClr val="002060"/>
                </a:solidFill>
                <a:latin typeface="Corbel" pitchFamily="34" charset="0"/>
              </a:rPr>
              <a:t>Des politiques publiques orientées vers la préservation des ressources, énergie en priorité, mais également eau. Place aux comportements sobres de tous (démarche volontaire, ou contrainte réglementaire), investissements pour la préservation des ressources et gestion des risques</a:t>
            </a:r>
          </a:p>
          <a:p>
            <a:endParaRPr lang="fr-FR" sz="2000" b="1" dirty="0">
              <a:solidFill>
                <a:srgbClr val="002060"/>
              </a:solidFill>
              <a:latin typeface="Corbel" pitchFamily="34" charset="0"/>
            </a:endParaRPr>
          </a:p>
          <a:p>
            <a:r>
              <a:rPr lang="fr-FR" sz="2000" b="1" dirty="0">
                <a:solidFill>
                  <a:srgbClr val="002060"/>
                </a:solidFill>
                <a:latin typeface="Corbel" pitchFamily="34" charset="0"/>
              </a:rPr>
              <a:t>6 - L’environnement au cœur du développement socio-économique du</a:t>
            </a:r>
          </a:p>
          <a:p>
            <a:r>
              <a:rPr lang="fr-FR" sz="2000" b="1" dirty="0">
                <a:solidFill>
                  <a:srgbClr val="002060"/>
                </a:solidFill>
                <a:latin typeface="Corbel" pitchFamily="34" charset="0"/>
              </a:rPr>
              <a:t>territoire</a:t>
            </a:r>
          </a:p>
          <a:p>
            <a:r>
              <a:rPr lang="fr-FR" sz="2000" dirty="0">
                <a:solidFill>
                  <a:srgbClr val="002060"/>
                </a:solidFill>
                <a:latin typeface="Corbel" pitchFamily="34" charset="0"/>
              </a:rPr>
              <a:t>L’environnement considéré comme facteur de croissance « au cœur » du développement économique et de l’emploi du territoire. Investissements en faveur de mesures multifonctionnelles répondant simultanément à des enjeux eau, biodiversité, sols, aménités pour les habitants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La démarche de construction des scénarios</a:t>
            </a:r>
            <a:endParaRPr lang="fr-FR" sz="3200" b="1" dirty="0">
              <a:solidFill>
                <a:srgbClr val="FF0000"/>
              </a:solidFill>
              <a:effectLst>
                <a:outerShdw blurRad="38100" dist="38100" dir="2700000" algn="tl">
                  <a:srgbClr val="C0C0C0"/>
                </a:outerShdw>
              </a:effectLst>
              <a:latin typeface="Corbel" pitchFamily="34" charset="0"/>
            </a:endParaRPr>
          </a:p>
        </p:txBody>
      </p:sp>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62683"/>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1259632" y="1340763"/>
            <a:ext cx="7632848"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spcBef>
                <a:spcPts val="1200"/>
              </a:spcBef>
            </a:pPr>
            <a:r>
              <a:rPr lang="fr-FR" sz="2000" b="1" dirty="0">
                <a:solidFill>
                  <a:srgbClr val="002060"/>
                </a:solidFill>
                <a:latin typeface="Corbel" pitchFamily="34" charset="0"/>
                <a:cs typeface="Calibri" pitchFamily="34" charset="0"/>
              </a:rPr>
              <a:t>Les impacts des scénarios sur la ressource en eau évalués</a:t>
            </a:r>
          </a:p>
        </p:txBody>
      </p:sp>
      <p:sp>
        <p:nvSpPr>
          <p:cNvPr id="5" name="Flèche droite rayée 4"/>
          <p:cNvSpPr/>
          <p:nvPr/>
        </p:nvSpPr>
        <p:spPr>
          <a:xfrm>
            <a:off x="467544" y="1268755"/>
            <a:ext cx="665522" cy="648077"/>
          </a:xfrm>
          <a:prstGeom prst="stripedRightArrow">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000">
              <a:solidFill>
                <a:srgbClr val="FFFFFF"/>
              </a:solidFill>
              <a:latin typeface="Corbel" pitchFamily="34" charset="0"/>
            </a:endParaRPr>
          </a:p>
        </p:txBody>
      </p:sp>
      <p:pic>
        <p:nvPicPr>
          <p:cNvPr id="7" name="Image 6"/>
          <p:cNvPicPr/>
          <p:nvPr/>
        </p:nvPicPr>
        <p:blipFill>
          <a:blip r:embed="rId5" cstate="screen"/>
          <a:srcRect/>
          <a:stretch>
            <a:fillRect/>
          </a:stretch>
        </p:blipFill>
        <p:spPr bwMode="auto">
          <a:xfrm>
            <a:off x="0" y="1992248"/>
            <a:ext cx="9144000" cy="4749120"/>
          </a:xfrm>
          <a:prstGeom prst="rect">
            <a:avLst/>
          </a:prstGeom>
          <a:noFill/>
          <a:ln w="9525">
            <a:noFill/>
            <a:miter lim="800000"/>
            <a:headEnd/>
            <a:tailEnd/>
          </a:ln>
        </p:spPr>
      </p:pic>
      <p:cxnSp>
        <p:nvCxnSpPr>
          <p:cNvPr id="11" name="Connecteur droit 10"/>
          <p:cNvCxnSpPr/>
          <p:nvPr/>
        </p:nvCxnSpPr>
        <p:spPr>
          <a:xfrm>
            <a:off x="395536" y="3933056"/>
            <a:ext cx="7128792" cy="0"/>
          </a:xfrm>
          <a:prstGeom prst="line">
            <a:avLst/>
          </a:prstGeom>
          <a:ln>
            <a:solidFill>
              <a:schemeClr val="bg2">
                <a:lumMod val="10000"/>
              </a:schemeClr>
            </a:solidFill>
          </a:ln>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3275856" y="2204864"/>
            <a:ext cx="3960440" cy="172819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La démarche de construction des scénarios</a:t>
            </a:r>
            <a:endParaRPr lang="fr-FR" sz="3200" b="1" dirty="0">
              <a:solidFill>
                <a:srgbClr val="FF0000"/>
              </a:solidFill>
              <a:effectLst>
                <a:outerShdw blurRad="38100" dist="38100" dir="2700000" algn="tl">
                  <a:srgbClr val="C0C0C0"/>
                </a:outerShdw>
              </a:effectLst>
              <a:latin typeface="Corbel" pitchFamily="34" charset="0"/>
            </a:endParaRPr>
          </a:p>
        </p:txBody>
      </p:sp>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62683"/>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1259632" y="1340763"/>
            <a:ext cx="7632848"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spcBef>
                <a:spcPts val="1200"/>
              </a:spcBef>
            </a:pPr>
            <a:r>
              <a:rPr lang="fr-FR" sz="2000" b="1" dirty="0">
                <a:solidFill>
                  <a:srgbClr val="002060"/>
                </a:solidFill>
                <a:latin typeface="Corbel" pitchFamily="34" charset="0"/>
                <a:cs typeface="Calibri" pitchFamily="34" charset="0"/>
              </a:rPr>
              <a:t>Evaluation des conséquences socio-économiques</a:t>
            </a:r>
          </a:p>
        </p:txBody>
      </p:sp>
      <p:sp>
        <p:nvSpPr>
          <p:cNvPr id="5" name="Flèche droite rayée 4"/>
          <p:cNvSpPr/>
          <p:nvPr/>
        </p:nvSpPr>
        <p:spPr>
          <a:xfrm>
            <a:off x="467544" y="1268755"/>
            <a:ext cx="665522" cy="648077"/>
          </a:xfrm>
          <a:prstGeom prst="stripedRightArrow">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000">
              <a:solidFill>
                <a:srgbClr val="FFFFFF"/>
              </a:solidFill>
              <a:latin typeface="Corbel" pitchFamily="34" charset="0"/>
            </a:endParaRPr>
          </a:p>
        </p:txBody>
      </p:sp>
      <p:pic>
        <p:nvPicPr>
          <p:cNvPr id="8" name="Image 7"/>
          <p:cNvPicPr/>
          <p:nvPr/>
        </p:nvPicPr>
        <p:blipFill>
          <a:blip r:embed="rId5" cstate="screen"/>
          <a:srcRect/>
          <a:stretch>
            <a:fillRect/>
          </a:stretch>
        </p:blipFill>
        <p:spPr bwMode="auto">
          <a:xfrm>
            <a:off x="0" y="1836420"/>
            <a:ext cx="9144000" cy="5021580"/>
          </a:xfrm>
          <a:prstGeom prst="rect">
            <a:avLst/>
          </a:prstGeom>
          <a:noFill/>
          <a:ln w="9525">
            <a:noFill/>
            <a:miter lim="800000"/>
            <a:headEnd/>
            <a:tailEnd/>
          </a:ln>
        </p:spPr>
      </p:pic>
      <p:sp>
        <p:nvSpPr>
          <p:cNvPr id="11" name="Parenthèse fermante 10"/>
          <p:cNvSpPr/>
          <p:nvPr/>
        </p:nvSpPr>
        <p:spPr>
          <a:xfrm rot="16200000">
            <a:off x="3869922" y="1538791"/>
            <a:ext cx="324036" cy="936104"/>
          </a:xfrm>
          <a:prstGeom prst="rightBracket">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2" name="Parenthèse fermante 11"/>
          <p:cNvSpPr/>
          <p:nvPr/>
        </p:nvSpPr>
        <p:spPr>
          <a:xfrm rot="16200000">
            <a:off x="6426206" y="1142746"/>
            <a:ext cx="324036" cy="1728192"/>
          </a:xfrm>
          <a:prstGeom prst="rightBracket">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14" name="Connecteur droit 13"/>
          <p:cNvCxnSpPr/>
          <p:nvPr/>
        </p:nvCxnSpPr>
        <p:spPr>
          <a:xfrm>
            <a:off x="395536" y="3861048"/>
            <a:ext cx="7344816" cy="0"/>
          </a:xfrm>
          <a:prstGeom prst="line">
            <a:avLst/>
          </a:prstGeom>
          <a:ln>
            <a:solidFill>
              <a:schemeClr val="bg2">
                <a:lumMod val="10000"/>
              </a:schemeClr>
            </a:solidFill>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Image 3"/>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589463" y="3213199"/>
            <a:ext cx="343852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27"/>
          <p:cNvSpPr/>
          <p:nvPr>
            <p:custDataLst>
              <p:tags r:id="rId1"/>
            </p:custDataLst>
          </p:nvPr>
        </p:nvSpPr>
        <p:spPr>
          <a:xfrm>
            <a:off x="34925" y="26988"/>
            <a:ext cx="3203575" cy="5778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solidFill>
                <a:schemeClr val="bg1"/>
              </a:solidFill>
              <a:latin typeface="Corbel" pitchFamily="34" charset="0"/>
              <a:cs typeface="Arial" pitchFamily="34" charset="0"/>
            </a:endParaRPr>
          </a:p>
        </p:txBody>
      </p:sp>
      <p:sp>
        <p:nvSpPr>
          <p:cNvPr id="6149" name="ZoneTexte 30"/>
          <p:cNvSpPr txBox="1">
            <a:spLocks noChangeArrowheads="1"/>
          </p:cNvSpPr>
          <p:nvPr>
            <p:custDataLst>
              <p:tags r:id="rId2"/>
            </p:custDataLst>
          </p:nvPr>
        </p:nvSpPr>
        <p:spPr bwMode="auto">
          <a:xfrm>
            <a:off x="250576" y="1772816"/>
            <a:ext cx="8497888" cy="4216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r-FR" altLang="fr-FR" sz="3600" dirty="0">
                <a:solidFill>
                  <a:srgbClr val="136B9D"/>
                </a:solidFill>
                <a:latin typeface="Corbel" pitchFamily="34" charset="0"/>
                <a:ea typeface="ヒラギノ角ゴ Pro W3" pitchFamily="-104" charset="-128"/>
              </a:rPr>
              <a:t> </a:t>
            </a:r>
            <a:r>
              <a:rPr lang="fr-FR" altLang="fr-FR" sz="3600" b="1" dirty="0">
                <a:solidFill>
                  <a:srgbClr val="136B9D"/>
                </a:solidFill>
                <a:latin typeface="Corbel" pitchFamily="34" charset="0"/>
                <a:ea typeface="ヒラギノ角ゴ Pro W3" pitchFamily="-104" charset="-128"/>
              </a:rPr>
              <a:t>Les deux scénarios jugés les plus souhaitables</a:t>
            </a:r>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r>
              <a:rPr lang="fr-FR" altLang="fr-FR" sz="2800" b="1" dirty="0">
                <a:solidFill>
                  <a:srgbClr val="136B9D"/>
                </a:solidFill>
                <a:latin typeface="Corbel" pitchFamily="34" charset="0"/>
                <a:ea typeface="ヒラギノ角ゴ Pro W3" pitchFamily="-104" charset="-128"/>
              </a:rPr>
              <a:t>Maïté Fournier, ACTeon</a:t>
            </a:r>
          </a:p>
        </p:txBody>
      </p:sp>
      <p:grpSp>
        <p:nvGrpSpPr>
          <p:cNvPr id="2" name="Groupe 32"/>
          <p:cNvGrpSpPr>
            <a:grpSpLocks/>
          </p:cNvGrpSpPr>
          <p:nvPr/>
        </p:nvGrpSpPr>
        <p:grpSpPr bwMode="auto">
          <a:xfrm>
            <a:off x="1836738" y="2852836"/>
            <a:ext cx="5327650" cy="2592388"/>
            <a:chOff x="3275856" y="3357048"/>
            <a:chExt cx="5328592" cy="2591868"/>
          </a:xfrm>
        </p:grpSpPr>
        <p:pic>
          <p:nvPicPr>
            <p:cNvPr id="6162" name="Image 35" descr="divisers.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275856" y="5434566"/>
              <a:ext cx="5328592"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3" name="Image 37" descr="divisers.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0800000">
              <a:off x="3275856" y="3357048"/>
              <a:ext cx="5328592"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153" name="Picture 15"/>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71550" y="3213199"/>
            <a:ext cx="3455988"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5" name="AutoShape 24"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sp>
        <p:nvSpPr>
          <p:cNvPr id="6156" name="AutoShape 26"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sp>
        <p:nvSpPr>
          <p:cNvPr id="6157" name="AutoShape 28"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pic>
        <p:nvPicPr>
          <p:cNvPr id="6160" name="Image 1"/>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418431" y="404813"/>
            <a:ext cx="2065337"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 29" descr="papillon.png"/>
          <p:cNvPicPr>
            <a:picLocks noChangeAspect="1" noChangeArrowheads="1"/>
          </p:cNvPicPr>
          <p:nvPr>
            <p:custDataLst>
              <p:tags r:id="rId3"/>
            </p:custDataLst>
          </p:nvPr>
        </p:nvPicPr>
        <p:blipFill>
          <a:blip r:embed="rId10" cstate="screen">
            <a:lum bright="38000" contrast="-44000"/>
            <a:extLst>
              <a:ext uri="{28A0092B-C50C-407E-A947-70E740481C1C}">
                <a14:useLocalDpi xmlns:a14="http://schemas.microsoft.com/office/drawing/2010/main"/>
              </a:ext>
            </a:extLst>
          </a:blip>
          <a:srcRect/>
          <a:stretch>
            <a:fillRect/>
          </a:stretch>
        </p:blipFill>
        <p:spPr bwMode="auto">
          <a:xfrm>
            <a:off x="7308304" y="44624"/>
            <a:ext cx="1682374" cy="1745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p:cNvSpPr txBox="1"/>
          <p:nvPr>
            <p:custDataLst>
              <p:tags r:id="rId1"/>
            </p:custDataLst>
          </p:nvPr>
        </p:nvSpPr>
        <p:spPr>
          <a:xfrm>
            <a:off x="179264" y="188640"/>
            <a:ext cx="7633096"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Le programme de la réunion publique</a:t>
            </a:r>
            <a:endParaRPr lang="fr-FR" sz="3200" dirty="0">
              <a:latin typeface="Corbel" pitchFamily="34" charset="0"/>
            </a:endParaRPr>
          </a:p>
        </p:txBody>
      </p:sp>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790675"/>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Tableau 4"/>
          <p:cNvGraphicFramePr>
            <a:graphicFrameLocks noGrp="1"/>
          </p:cNvGraphicFramePr>
          <p:nvPr>
            <p:extLst>
              <p:ext uri="{D42A27DB-BD31-4B8C-83A1-F6EECF244321}">
                <p14:modId xmlns:p14="http://schemas.microsoft.com/office/powerpoint/2010/main" val="3768834794"/>
              </p:ext>
            </p:extLst>
          </p:nvPr>
        </p:nvGraphicFramePr>
        <p:xfrm>
          <a:off x="179512" y="1052736"/>
          <a:ext cx="8784977" cy="5491480"/>
        </p:xfrm>
        <a:graphic>
          <a:graphicData uri="http://schemas.openxmlformats.org/drawingml/2006/table">
            <a:tbl>
              <a:tblPr firstRow="1" bandRow="1">
                <a:tableStyleId>{F5AB1C69-6EDB-4FF4-983F-18BD219EF322}</a:tableStyleId>
              </a:tblPr>
              <a:tblGrid>
                <a:gridCol w="1728192">
                  <a:extLst>
                    <a:ext uri="{9D8B030D-6E8A-4147-A177-3AD203B41FA5}">
                      <a16:colId xmlns:a16="http://schemas.microsoft.com/office/drawing/2014/main" xmlns="" val="20000"/>
                    </a:ext>
                  </a:extLst>
                </a:gridCol>
                <a:gridCol w="4601357">
                  <a:extLst>
                    <a:ext uri="{9D8B030D-6E8A-4147-A177-3AD203B41FA5}">
                      <a16:colId xmlns:a16="http://schemas.microsoft.com/office/drawing/2014/main" xmlns="" val="20001"/>
                    </a:ext>
                  </a:extLst>
                </a:gridCol>
                <a:gridCol w="2455428">
                  <a:extLst>
                    <a:ext uri="{9D8B030D-6E8A-4147-A177-3AD203B41FA5}">
                      <a16:colId xmlns:a16="http://schemas.microsoft.com/office/drawing/2014/main" xmlns="" val="20002"/>
                    </a:ext>
                  </a:extLst>
                </a:gridCol>
              </a:tblGrid>
              <a:tr h="370840">
                <a:tc>
                  <a:txBody>
                    <a:bodyPr/>
                    <a:lstStyle/>
                    <a:p>
                      <a:pPr algn="ctr"/>
                      <a:r>
                        <a:rPr lang="fr-FR" b="1" dirty="0">
                          <a:solidFill>
                            <a:schemeClr val="bg1"/>
                          </a:solidFill>
                        </a:rPr>
                        <a:t>Temps</a:t>
                      </a:r>
                      <a:endParaRPr lang="fr-FR" b="1" dirty="0">
                        <a:solidFill>
                          <a:schemeClr val="bg1"/>
                        </a:solidFill>
                        <a:latin typeface="Corbel" pitchFamily="34" charset="0"/>
                      </a:endParaRPr>
                    </a:p>
                  </a:txBody>
                  <a:tcPr>
                    <a:solidFill>
                      <a:schemeClr val="accent5">
                        <a:lumMod val="75000"/>
                      </a:schemeClr>
                    </a:solidFill>
                  </a:tcPr>
                </a:tc>
                <a:tc>
                  <a:txBody>
                    <a:bodyPr/>
                    <a:lstStyle/>
                    <a:p>
                      <a:pPr algn="ctr"/>
                      <a:r>
                        <a:rPr lang="fr-FR" dirty="0">
                          <a:solidFill>
                            <a:schemeClr val="bg1"/>
                          </a:solidFill>
                        </a:rPr>
                        <a:t>Quoi? </a:t>
                      </a:r>
                      <a:endParaRPr lang="fr-FR" dirty="0">
                        <a:solidFill>
                          <a:schemeClr val="bg1"/>
                        </a:solidFill>
                        <a:latin typeface="Corbel" pitchFamily="34" charset="0"/>
                      </a:endParaRPr>
                    </a:p>
                  </a:txBody>
                  <a:tcPr>
                    <a:solidFill>
                      <a:schemeClr val="accent5">
                        <a:lumMod val="75000"/>
                      </a:schemeClr>
                    </a:solidFill>
                  </a:tcPr>
                </a:tc>
                <a:tc>
                  <a:txBody>
                    <a:bodyPr/>
                    <a:lstStyle/>
                    <a:p>
                      <a:pPr algn="ctr"/>
                      <a:r>
                        <a:rPr lang="fr-FR" dirty="0">
                          <a:solidFill>
                            <a:schemeClr val="bg1"/>
                          </a:solidFill>
                        </a:rPr>
                        <a:t>Qui? </a:t>
                      </a:r>
                      <a:endParaRPr lang="fr-FR" dirty="0">
                        <a:solidFill>
                          <a:schemeClr val="bg1"/>
                        </a:solidFill>
                        <a:latin typeface="Corbel" pitchFamily="34" charset="0"/>
                      </a:endParaRPr>
                    </a:p>
                  </a:txBody>
                  <a:tcPr>
                    <a:solidFill>
                      <a:schemeClr val="accent5">
                        <a:lumMod val="75000"/>
                      </a:schemeClr>
                    </a:solidFill>
                  </a:tcPr>
                </a:tc>
                <a:extLst>
                  <a:ext uri="{0D108BD9-81ED-4DB2-BD59-A6C34878D82A}">
                    <a16:rowId xmlns:a16="http://schemas.microsoft.com/office/drawing/2014/main" xmlns="" val="10000"/>
                  </a:ext>
                </a:extLst>
              </a:tr>
              <a:tr h="370840">
                <a:tc>
                  <a:txBody>
                    <a:bodyPr/>
                    <a:lstStyle/>
                    <a:p>
                      <a:pPr marL="342900" indent="-342900">
                        <a:buAutoNum type="arabicPeriod"/>
                      </a:pPr>
                      <a:endParaRPr lang="fr-FR" b="1" dirty="0">
                        <a:solidFill>
                          <a:srgbClr val="002060"/>
                        </a:solidFill>
                        <a:latin typeface="Corbel" pitchFamily="34" charset="0"/>
                      </a:endParaRPr>
                    </a:p>
                  </a:txBody>
                  <a:tcPr/>
                </a:tc>
                <a:tc>
                  <a:txBody>
                    <a:bodyPr/>
                    <a:lstStyle/>
                    <a:p>
                      <a:r>
                        <a:rPr lang="fr-FR" sz="2000" dirty="0">
                          <a:solidFill>
                            <a:srgbClr val="002060"/>
                          </a:solidFill>
                        </a:rPr>
                        <a:t>Mot de </a:t>
                      </a:r>
                      <a:r>
                        <a:rPr lang="fr-FR" sz="2000" b="1" dirty="0">
                          <a:solidFill>
                            <a:srgbClr val="002060"/>
                          </a:solidFill>
                        </a:rPr>
                        <a:t>bienvenue</a:t>
                      </a:r>
                      <a:endParaRPr lang="fr-FR" sz="2000" b="1" dirty="0">
                        <a:solidFill>
                          <a:srgbClr val="002060"/>
                        </a:solidFill>
                        <a:latin typeface="Corbel" pitchFamily="34" charset="0"/>
                      </a:endParaRPr>
                    </a:p>
                  </a:txBody>
                  <a:tcPr/>
                </a:tc>
                <a:tc>
                  <a:txBody>
                    <a:bodyPr/>
                    <a:lstStyle/>
                    <a:p>
                      <a:r>
                        <a:rPr lang="fr-FR" b="1" dirty="0">
                          <a:solidFill>
                            <a:srgbClr val="002060"/>
                          </a:solidFill>
                        </a:rPr>
                        <a:t>Paul Carrère,</a:t>
                      </a:r>
                      <a:r>
                        <a:rPr lang="fr-FR" b="1" baseline="0" dirty="0">
                          <a:solidFill>
                            <a:srgbClr val="002060"/>
                          </a:solidFill>
                        </a:rPr>
                        <a:t> </a:t>
                      </a:r>
                      <a:r>
                        <a:rPr lang="fr-FR" baseline="0" dirty="0">
                          <a:solidFill>
                            <a:srgbClr val="002060"/>
                          </a:solidFill>
                        </a:rPr>
                        <a:t>Président de l’Institution Adour</a:t>
                      </a:r>
                      <a:endParaRPr lang="fr-FR" dirty="0">
                        <a:solidFill>
                          <a:srgbClr val="002060"/>
                        </a:solidFill>
                        <a:latin typeface="Corbel" pitchFamily="34" charset="0"/>
                      </a:endParaRPr>
                    </a:p>
                  </a:txBody>
                  <a:tcPr/>
                </a:tc>
                <a:extLst>
                  <a:ext uri="{0D108BD9-81ED-4DB2-BD59-A6C34878D82A}">
                    <a16:rowId xmlns:a16="http://schemas.microsoft.com/office/drawing/2014/main" xmlns=""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dirty="0">
                          <a:solidFill>
                            <a:srgbClr val="002060"/>
                          </a:solidFill>
                        </a:rPr>
                        <a:t>1. Constater</a:t>
                      </a:r>
                    </a:p>
                    <a:p>
                      <a:endParaRPr lang="fr-FR" b="1" dirty="0">
                        <a:solidFill>
                          <a:srgbClr val="002060"/>
                        </a:solidFill>
                        <a:latin typeface="Corbel" pitchFamily="34" charset="0"/>
                      </a:endParaRPr>
                    </a:p>
                  </a:txBody>
                  <a:tcPr/>
                </a:tc>
                <a:tc>
                  <a:txBody>
                    <a:bodyPr/>
                    <a:lstStyle/>
                    <a:p>
                      <a:r>
                        <a:rPr lang="fr-FR" sz="2000" dirty="0">
                          <a:solidFill>
                            <a:srgbClr val="002060"/>
                          </a:solidFill>
                        </a:rPr>
                        <a:t>Rappel des </a:t>
                      </a:r>
                      <a:r>
                        <a:rPr lang="fr-FR" sz="2000" b="1" dirty="0">
                          <a:solidFill>
                            <a:srgbClr val="002060"/>
                          </a:solidFill>
                        </a:rPr>
                        <a:t>objectifs et démarche </a:t>
                      </a:r>
                      <a:r>
                        <a:rPr lang="fr-FR" sz="2000" dirty="0">
                          <a:solidFill>
                            <a:srgbClr val="002060"/>
                          </a:solidFill>
                        </a:rPr>
                        <a:t>de la prospective Adour 2050? </a:t>
                      </a:r>
                      <a:endParaRPr lang="fr-FR" sz="2000" dirty="0">
                        <a:solidFill>
                          <a:srgbClr val="002060"/>
                        </a:solidFill>
                        <a:latin typeface="Corbel" pitchFamily="34" charset="0"/>
                      </a:endParaRPr>
                    </a:p>
                  </a:txBody>
                  <a:tcPr/>
                </a:tc>
                <a:tc>
                  <a:txBody>
                    <a:bodyPr/>
                    <a:lstStyle/>
                    <a:p>
                      <a:r>
                        <a:rPr lang="fr-FR" dirty="0">
                          <a:solidFill>
                            <a:srgbClr val="002060"/>
                          </a:solidFill>
                        </a:rPr>
                        <a:t>Institution Adour</a:t>
                      </a:r>
                      <a:endParaRPr lang="fr-FR" b="0" dirty="0">
                        <a:solidFill>
                          <a:srgbClr val="002060"/>
                        </a:solidFill>
                        <a:latin typeface="Corbel" pitchFamily="34" charset="0"/>
                      </a:endParaRPr>
                    </a:p>
                  </a:txBody>
                  <a:tcPr/>
                </a:tc>
                <a:extLst>
                  <a:ext uri="{0D108BD9-81ED-4DB2-BD59-A6C34878D82A}">
                    <a16:rowId xmlns:a16="http://schemas.microsoft.com/office/drawing/2014/main" xmlns="" val="10002"/>
                  </a:ext>
                </a:extLst>
              </a:tr>
              <a:tr h="370840">
                <a:tc>
                  <a:txBody>
                    <a:bodyPr/>
                    <a:lstStyle/>
                    <a:p>
                      <a:endParaRPr lang="fr-FR" b="1" dirty="0">
                        <a:solidFill>
                          <a:srgbClr val="002060"/>
                        </a:solidFill>
                        <a:latin typeface="Corbel" pitchFamily="34" charset="0"/>
                      </a:endParaRPr>
                    </a:p>
                  </a:txBody>
                  <a:tcPr/>
                </a:tc>
                <a:tc>
                  <a:txBody>
                    <a:bodyPr/>
                    <a:lstStyle/>
                    <a:p>
                      <a:r>
                        <a:rPr lang="fr-FR" sz="2000" dirty="0">
                          <a:solidFill>
                            <a:srgbClr val="002060"/>
                          </a:solidFill>
                        </a:rPr>
                        <a:t>Rappel des </a:t>
                      </a:r>
                      <a:r>
                        <a:rPr lang="fr-FR" sz="2000" b="1" dirty="0">
                          <a:solidFill>
                            <a:srgbClr val="002060"/>
                          </a:solidFill>
                        </a:rPr>
                        <a:t>évolutions tendancielles</a:t>
                      </a:r>
                      <a:endParaRPr lang="fr-FR" sz="2000" b="1" dirty="0">
                        <a:solidFill>
                          <a:srgbClr val="002060"/>
                        </a:solidFill>
                        <a:latin typeface="Corbel" pitchFamily="34" charset="0"/>
                      </a:endParaRPr>
                    </a:p>
                  </a:txBody>
                  <a:tcPr/>
                </a:tc>
                <a:tc>
                  <a:txBody>
                    <a:bodyPr/>
                    <a:lstStyle/>
                    <a:p>
                      <a:r>
                        <a:rPr lang="fr-FR" dirty="0">
                          <a:solidFill>
                            <a:srgbClr val="002060"/>
                          </a:solidFill>
                        </a:rPr>
                        <a:t>ACTeon</a:t>
                      </a:r>
                      <a:endParaRPr lang="fr-FR" dirty="0">
                        <a:solidFill>
                          <a:srgbClr val="002060"/>
                        </a:solidFill>
                        <a:latin typeface="Corbel" pitchFamily="34" charset="0"/>
                      </a:endParaRPr>
                    </a:p>
                  </a:txBody>
                  <a:tcPr/>
                </a:tc>
                <a:extLst>
                  <a:ext uri="{0D108BD9-81ED-4DB2-BD59-A6C34878D82A}">
                    <a16:rowId xmlns:a16="http://schemas.microsoft.com/office/drawing/2014/main" xmlns="" val="10003"/>
                  </a:ext>
                </a:extLst>
              </a:tr>
              <a:tr h="370840">
                <a:tc>
                  <a:txBody>
                    <a:bodyPr/>
                    <a:lstStyle/>
                    <a:p>
                      <a:r>
                        <a:rPr lang="fr-FR" b="1" dirty="0">
                          <a:solidFill>
                            <a:srgbClr val="002060"/>
                          </a:solidFill>
                        </a:rPr>
                        <a:t>2. Se projeter</a:t>
                      </a:r>
                      <a:endParaRPr lang="fr-FR" b="1" dirty="0">
                        <a:solidFill>
                          <a:srgbClr val="002060"/>
                        </a:solidFill>
                        <a:latin typeface="Corbel" pitchFamily="34" charset="0"/>
                      </a:endParaRPr>
                    </a:p>
                  </a:txBody>
                  <a:tcPr/>
                </a:tc>
                <a:tc>
                  <a:txBody>
                    <a:bodyPr/>
                    <a:lstStyle/>
                    <a:p>
                      <a:r>
                        <a:rPr lang="fr-FR" sz="2000" dirty="0">
                          <a:solidFill>
                            <a:srgbClr val="002060"/>
                          </a:solidFill>
                        </a:rPr>
                        <a:t>Démarche de construction des </a:t>
                      </a:r>
                      <a:r>
                        <a:rPr lang="fr-FR" sz="2000" b="1" dirty="0">
                          <a:solidFill>
                            <a:srgbClr val="002060"/>
                          </a:solidFill>
                        </a:rPr>
                        <a:t>scénarios alternatifs</a:t>
                      </a:r>
                      <a:endParaRPr lang="fr-FR" sz="2000" b="1" dirty="0">
                        <a:solidFill>
                          <a:srgbClr val="002060"/>
                        </a:solidFill>
                        <a:latin typeface="Corbel" pitchFamily="34" charset="0"/>
                      </a:endParaRPr>
                    </a:p>
                  </a:txBody>
                  <a:tcPr/>
                </a:tc>
                <a:tc>
                  <a:txBody>
                    <a:bodyPr/>
                    <a:lstStyle/>
                    <a:p>
                      <a:r>
                        <a:rPr lang="fr-FR" dirty="0">
                          <a:solidFill>
                            <a:srgbClr val="002060"/>
                          </a:solidFill>
                        </a:rPr>
                        <a:t>ACTeon</a:t>
                      </a:r>
                      <a:endParaRPr lang="fr-FR" dirty="0">
                        <a:solidFill>
                          <a:srgbClr val="002060"/>
                        </a:solidFill>
                        <a:latin typeface="Corbel" pitchFamily="34" charset="0"/>
                      </a:endParaRPr>
                    </a:p>
                  </a:txBody>
                  <a:tcPr/>
                </a:tc>
                <a:extLst>
                  <a:ext uri="{0D108BD9-81ED-4DB2-BD59-A6C34878D82A}">
                    <a16:rowId xmlns:a16="http://schemas.microsoft.com/office/drawing/2014/main" xmlns="" val="10004"/>
                  </a:ext>
                </a:extLst>
              </a:tr>
              <a:tr h="370840">
                <a:tc>
                  <a:txBody>
                    <a:bodyPr/>
                    <a:lstStyle/>
                    <a:p>
                      <a:endParaRPr lang="fr-FR" b="1" dirty="0">
                        <a:solidFill>
                          <a:srgbClr val="002060"/>
                        </a:solidFill>
                        <a:latin typeface="Corbel" pitchFamily="34" charset="0"/>
                      </a:endParaRPr>
                    </a:p>
                  </a:txBody>
                  <a:tcPr/>
                </a:tc>
                <a:tc>
                  <a:txBody>
                    <a:bodyPr/>
                    <a:lstStyle/>
                    <a:p>
                      <a:r>
                        <a:rPr lang="fr-FR" sz="2000" dirty="0">
                          <a:solidFill>
                            <a:srgbClr val="002060"/>
                          </a:solidFill>
                        </a:rPr>
                        <a:t>Scénarios</a:t>
                      </a:r>
                      <a:r>
                        <a:rPr lang="fr-FR" sz="2000" baseline="0" dirty="0">
                          <a:solidFill>
                            <a:srgbClr val="002060"/>
                          </a:solidFill>
                        </a:rPr>
                        <a:t> jugés </a:t>
                      </a:r>
                      <a:r>
                        <a:rPr lang="fr-FR" sz="2000" b="1" baseline="0" dirty="0">
                          <a:solidFill>
                            <a:srgbClr val="002060"/>
                          </a:solidFill>
                        </a:rPr>
                        <a:t>les plus souhaitable </a:t>
                      </a:r>
                      <a:r>
                        <a:rPr lang="fr-FR" sz="2000" baseline="0" dirty="0">
                          <a:solidFill>
                            <a:srgbClr val="002060"/>
                          </a:solidFill>
                        </a:rPr>
                        <a:t>; description , impacts sur les ressource en eau, impacts socio-économiques</a:t>
                      </a:r>
                      <a:endParaRPr lang="fr-FR" sz="2000" dirty="0">
                        <a:solidFill>
                          <a:srgbClr val="002060"/>
                        </a:solidFill>
                        <a:latin typeface="Corbel" pitchFamily="34" charset="0"/>
                      </a:endParaRPr>
                    </a:p>
                  </a:txBody>
                  <a:tcPr/>
                </a:tc>
                <a:tc>
                  <a:txBody>
                    <a:bodyPr/>
                    <a:lstStyle/>
                    <a:p>
                      <a:r>
                        <a:rPr lang="fr-FR" dirty="0">
                          <a:solidFill>
                            <a:srgbClr val="002060"/>
                          </a:solidFill>
                        </a:rPr>
                        <a:t>ACTeon</a:t>
                      </a:r>
                      <a:endParaRPr lang="fr-FR" dirty="0">
                        <a:solidFill>
                          <a:srgbClr val="002060"/>
                        </a:solidFill>
                        <a:latin typeface="Corbel" pitchFamily="34" charset="0"/>
                      </a:endParaRPr>
                    </a:p>
                  </a:txBody>
                  <a:tcPr/>
                </a:tc>
                <a:extLst>
                  <a:ext uri="{0D108BD9-81ED-4DB2-BD59-A6C34878D82A}">
                    <a16:rowId xmlns:a16="http://schemas.microsoft.com/office/drawing/2014/main" xmlns="" val="10005"/>
                  </a:ext>
                </a:extLst>
              </a:tr>
              <a:tr h="370840">
                <a:tc>
                  <a:txBody>
                    <a:bodyPr/>
                    <a:lstStyle/>
                    <a:p>
                      <a:r>
                        <a:rPr lang="fr-FR" b="1" dirty="0">
                          <a:solidFill>
                            <a:srgbClr val="002060"/>
                          </a:solidFill>
                        </a:rPr>
                        <a:t>3. S’adapter</a:t>
                      </a:r>
                      <a:endParaRPr lang="fr-FR" b="1" dirty="0">
                        <a:solidFill>
                          <a:srgbClr val="002060"/>
                        </a:solidFill>
                        <a:latin typeface="Corbel" pitchFamily="34" charset="0"/>
                      </a:endParaRPr>
                    </a:p>
                  </a:txBody>
                  <a:tcPr/>
                </a:tc>
                <a:tc>
                  <a:txBody>
                    <a:bodyPr/>
                    <a:lstStyle/>
                    <a:p>
                      <a:r>
                        <a:rPr lang="fr-FR" sz="2000" b="1" dirty="0">
                          <a:solidFill>
                            <a:srgbClr val="002060"/>
                          </a:solidFill>
                        </a:rPr>
                        <a:t>Suite</a:t>
                      </a:r>
                      <a:r>
                        <a:rPr lang="fr-FR" sz="2000" b="1" baseline="0" dirty="0">
                          <a:solidFill>
                            <a:srgbClr val="002060"/>
                          </a:solidFill>
                        </a:rPr>
                        <a:t> du travail </a:t>
                      </a:r>
                      <a:r>
                        <a:rPr lang="fr-FR" sz="2000" baseline="0" dirty="0">
                          <a:solidFill>
                            <a:srgbClr val="002060"/>
                          </a:solidFill>
                        </a:rPr>
                        <a:t>de prospective</a:t>
                      </a:r>
                      <a:endParaRPr lang="fr-FR" sz="2000" dirty="0">
                        <a:solidFill>
                          <a:srgbClr val="002060"/>
                        </a:solidFill>
                        <a:latin typeface="Corbel" pitchFamily="34" charset="0"/>
                      </a:endParaRPr>
                    </a:p>
                  </a:txBody>
                  <a:tcPr/>
                </a:tc>
                <a:tc>
                  <a:txBody>
                    <a:bodyPr/>
                    <a:lstStyle/>
                    <a:p>
                      <a:r>
                        <a:rPr lang="fr-FR" dirty="0">
                          <a:solidFill>
                            <a:srgbClr val="002060"/>
                          </a:solidFill>
                        </a:rPr>
                        <a:t>Institution Adour</a:t>
                      </a:r>
                      <a:endParaRPr lang="fr-FR" b="0" dirty="0">
                        <a:solidFill>
                          <a:srgbClr val="002060"/>
                        </a:solidFill>
                        <a:latin typeface="Corbel" pitchFamily="34" charset="0"/>
                      </a:endParaRPr>
                    </a:p>
                  </a:txBody>
                  <a:tcPr/>
                </a:tc>
                <a:extLst>
                  <a:ext uri="{0D108BD9-81ED-4DB2-BD59-A6C34878D82A}">
                    <a16:rowId xmlns:a16="http://schemas.microsoft.com/office/drawing/2014/main" xmlns="" val="10006"/>
                  </a:ext>
                </a:extLst>
              </a:tr>
              <a:tr h="370840">
                <a:tc>
                  <a:txBody>
                    <a:bodyPr/>
                    <a:lstStyle/>
                    <a:p>
                      <a:endParaRPr lang="fr-FR" b="1" dirty="0">
                        <a:solidFill>
                          <a:srgbClr val="002060"/>
                        </a:solidFill>
                        <a:latin typeface="Corbel" pitchFamily="34" charset="0"/>
                      </a:endParaRPr>
                    </a:p>
                  </a:txBody>
                  <a:tcPr/>
                </a:tc>
                <a:tc>
                  <a:txBody>
                    <a:bodyPr/>
                    <a:lstStyle/>
                    <a:p>
                      <a:r>
                        <a:rPr lang="fr-FR" sz="2000" dirty="0">
                          <a:solidFill>
                            <a:srgbClr val="002060"/>
                          </a:solidFill>
                        </a:rPr>
                        <a:t>Illustration : le </a:t>
                      </a:r>
                      <a:r>
                        <a:rPr lang="fr-FR" sz="2000" b="1" dirty="0">
                          <a:solidFill>
                            <a:srgbClr val="002060"/>
                          </a:solidFill>
                        </a:rPr>
                        <a:t>PACC Adour-Garonne</a:t>
                      </a:r>
                      <a:endParaRPr lang="fr-FR" sz="2000" b="1" dirty="0">
                        <a:solidFill>
                          <a:srgbClr val="002060"/>
                        </a:solidFill>
                        <a:latin typeface="Corbe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solidFill>
                            <a:srgbClr val="002060"/>
                          </a:solidFill>
                        </a:rPr>
                        <a:t>Agence de l’eau Adour-Garonne</a:t>
                      </a:r>
                      <a:endParaRPr lang="fr-FR" dirty="0">
                        <a:solidFill>
                          <a:srgbClr val="002060"/>
                        </a:solidFill>
                        <a:latin typeface="Corbel" pitchFamily="34" charset="0"/>
                      </a:endParaRPr>
                    </a:p>
                  </a:txBody>
                  <a:tcPr/>
                </a:tc>
                <a:extLst>
                  <a:ext uri="{0D108BD9-81ED-4DB2-BD59-A6C34878D82A}">
                    <a16:rowId xmlns:a16="http://schemas.microsoft.com/office/drawing/2014/main" xmlns="" val="10007"/>
                  </a:ext>
                </a:extLst>
              </a:tr>
              <a:tr h="370840">
                <a:tc>
                  <a:txBody>
                    <a:bodyPr/>
                    <a:lstStyle/>
                    <a:p>
                      <a:endParaRPr lang="fr-FR" b="1" dirty="0">
                        <a:solidFill>
                          <a:srgbClr val="002060"/>
                        </a:solidFill>
                        <a:latin typeface="Corbel" pitchFamily="34" charset="0"/>
                      </a:endParaRPr>
                    </a:p>
                  </a:txBody>
                  <a:tcPr/>
                </a:tc>
                <a:tc>
                  <a:txBody>
                    <a:bodyPr/>
                    <a:lstStyle/>
                    <a:p>
                      <a:r>
                        <a:rPr lang="fr-FR" sz="2000" dirty="0">
                          <a:solidFill>
                            <a:srgbClr val="002060"/>
                          </a:solidFill>
                        </a:rPr>
                        <a:t>Mot de </a:t>
                      </a:r>
                      <a:r>
                        <a:rPr lang="fr-FR" sz="2000" b="1" dirty="0">
                          <a:solidFill>
                            <a:srgbClr val="002060"/>
                          </a:solidFill>
                        </a:rPr>
                        <a:t>clôture</a:t>
                      </a:r>
                      <a:endParaRPr lang="fr-FR" sz="2000" b="1" dirty="0">
                        <a:solidFill>
                          <a:srgbClr val="002060"/>
                        </a:solidFill>
                        <a:latin typeface="Corbe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dirty="0">
                          <a:solidFill>
                            <a:srgbClr val="002060"/>
                          </a:solidFill>
                        </a:rPr>
                        <a:t>Paul </a:t>
                      </a:r>
                      <a:r>
                        <a:rPr lang="fr-FR" b="1" dirty="0" err="1">
                          <a:solidFill>
                            <a:srgbClr val="002060"/>
                          </a:solidFill>
                        </a:rPr>
                        <a:t>Carrère</a:t>
                      </a:r>
                      <a:r>
                        <a:rPr lang="fr-FR" b="1" dirty="0">
                          <a:solidFill>
                            <a:srgbClr val="002060"/>
                          </a:solidFill>
                        </a:rPr>
                        <a:t>,</a:t>
                      </a:r>
                      <a:r>
                        <a:rPr lang="fr-FR" b="1" baseline="0" dirty="0">
                          <a:solidFill>
                            <a:srgbClr val="002060"/>
                          </a:solidFill>
                        </a:rPr>
                        <a:t> </a:t>
                      </a:r>
                      <a:r>
                        <a:rPr lang="fr-FR" baseline="0" dirty="0">
                          <a:solidFill>
                            <a:srgbClr val="002060"/>
                          </a:solidFill>
                        </a:rPr>
                        <a:t>Président de l’Institution Adour</a:t>
                      </a:r>
                      <a:endParaRPr lang="fr-FR" dirty="0">
                        <a:solidFill>
                          <a:srgbClr val="002060"/>
                        </a:solidFill>
                        <a:latin typeface="Corbel" pitchFamily="34" charset="0"/>
                      </a:endParaRPr>
                    </a:p>
                  </a:txBody>
                  <a:tcPr/>
                </a:tc>
                <a:extLst>
                  <a:ext uri="{0D108BD9-81ED-4DB2-BD59-A6C34878D82A}">
                    <a16:rowId xmlns:a16="http://schemas.microsoft.com/office/drawing/2014/main" xmlns="" val="10008"/>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ZoneTexte 8"/>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Les deux scénarios jugés les plus souhaitables</a:t>
            </a:r>
            <a:endParaRPr lang="fr-FR" sz="3200" b="1" dirty="0">
              <a:solidFill>
                <a:srgbClr val="FF0000"/>
              </a:solidFill>
              <a:effectLst>
                <a:outerShdw blurRad="38100" dist="38100" dir="2700000" algn="tl">
                  <a:srgbClr val="C0C0C0"/>
                </a:outerShdw>
              </a:effectLst>
              <a:latin typeface="Corbel" pitchFamily="34" charset="0"/>
            </a:endParaRPr>
          </a:p>
        </p:txBody>
      </p:sp>
      <p:sp>
        <p:nvSpPr>
          <p:cNvPr id="7" name="Rectangle 6"/>
          <p:cNvSpPr/>
          <p:nvPr/>
        </p:nvSpPr>
        <p:spPr>
          <a:xfrm>
            <a:off x="251520" y="1988840"/>
            <a:ext cx="4320480" cy="15696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fr-FR" sz="2400" b="1" dirty="0">
                <a:solidFill>
                  <a:schemeClr val="bg1"/>
                </a:solidFill>
                <a:latin typeface="Corbel" pitchFamily="34" charset="0"/>
              </a:rPr>
              <a:t>5 - Prise en compte proactive des enjeux sociétaux et environnementaux par la</a:t>
            </a:r>
          </a:p>
          <a:p>
            <a:pPr algn="ctr"/>
            <a:r>
              <a:rPr lang="fr-FR" sz="2400" b="1" dirty="0">
                <a:solidFill>
                  <a:schemeClr val="bg1"/>
                </a:solidFill>
                <a:latin typeface="Corbel" pitchFamily="34" charset="0"/>
              </a:rPr>
              <a:t>puissance publique</a:t>
            </a:r>
          </a:p>
        </p:txBody>
      </p:sp>
      <p:sp>
        <p:nvSpPr>
          <p:cNvPr id="8" name="Rectangle 7"/>
          <p:cNvSpPr/>
          <p:nvPr/>
        </p:nvSpPr>
        <p:spPr>
          <a:xfrm>
            <a:off x="4572000" y="3853497"/>
            <a:ext cx="4320480" cy="156966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fr-FR" sz="2400" b="1" dirty="0">
                <a:solidFill>
                  <a:schemeClr val="bg1"/>
                </a:solidFill>
                <a:latin typeface="Corbel" pitchFamily="34" charset="0"/>
              </a:rPr>
              <a:t>6 - L’environnement au cœur du développement socio-économique du</a:t>
            </a:r>
          </a:p>
          <a:p>
            <a:pPr algn="ctr"/>
            <a:r>
              <a:rPr lang="fr-FR" sz="2400" b="1" dirty="0">
                <a:solidFill>
                  <a:schemeClr val="bg1"/>
                </a:solidFill>
                <a:latin typeface="Corbel" pitchFamily="34" charset="0"/>
              </a:rPr>
              <a:t>territoire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ZoneTexte 8"/>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Caractéristiques communes aux deux scénarios</a:t>
            </a:r>
            <a:endParaRPr lang="fr-FR" sz="3200" b="1" dirty="0">
              <a:solidFill>
                <a:srgbClr val="FF0000"/>
              </a:solidFill>
              <a:effectLst>
                <a:outerShdw blurRad="38100" dist="38100" dir="2700000" algn="tl">
                  <a:srgbClr val="C0C0C0"/>
                </a:outerShdw>
              </a:effectLst>
              <a:latin typeface="Corbel" pitchFamily="34" charset="0"/>
            </a:endParaRPr>
          </a:p>
        </p:txBody>
      </p:sp>
      <p:sp>
        <p:nvSpPr>
          <p:cNvPr id="6" name="Rectangle 5"/>
          <p:cNvSpPr/>
          <p:nvPr/>
        </p:nvSpPr>
        <p:spPr>
          <a:xfrm>
            <a:off x="251520" y="1700808"/>
            <a:ext cx="8640960" cy="3170099"/>
          </a:xfrm>
          <a:prstGeom prst="rect">
            <a:avLst/>
          </a:prstGeom>
        </p:spPr>
        <p:txBody>
          <a:bodyPr wrap="square">
            <a:spAutoFit/>
          </a:bodyPr>
          <a:lstStyle/>
          <a:p>
            <a:pPr>
              <a:buFont typeface="Wingdings" pitchFamily="2" charset="2"/>
              <a:buChar char="§"/>
            </a:pPr>
            <a:r>
              <a:rPr lang="fr-FR" sz="2000" dirty="0">
                <a:solidFill>
                  <a:srgbClr val="002060"/>
                </a:solidFill>
                <a:latin typeface="Corbel" pitchFamily="34" charset="0"/>
              </a:rPr>
              <a:t> </a:t>
            </a:r>
            <a:r>
              <a:rPr lang="fr-FR" sz="2000" b="1" dirty="0">
                <a:solidFill>
                  <a:srgbClr val="002060"/>
                </a:solidFill>
                <a:latin typeface="Corbel" pitchFamily="34" charset="0"/>
              </a:rPr>
              <a:t>L’environnement </a:t>
            </a:r>
            <a:r>
              <a:rPr lang="fr-FR" sz="2000" dirty="0">
                <a:solidFill>
                  <a:srgbClr val="002060"/>
                </a:solidFill>
                <a:latin typeface="Corbel" pitchFamily="34" charset="0"/>
              </a:rPr>
              <a:t>: un </a:t>
            </a:r>
            <a:r>
              <a:rPr lang="fr-FR" sz="2000" b="1" dirty="0">
                <a:solidFill>
                  <a:srgbClr val="002060"/>
                </a:solidFill>
                <a:latin typeface="Corbel" pitchFamily="34" charset="0"/>
              </a:rPr>
              <a:t>levier de développement </a:t>
            </a:r>
            <a:r>
              <a:rPr lang="fr-FR" sz="2000" dirty="0">
                <a:solidFill>
                  <a:srgbClr val="002060"/>
                </a:solidFill>
                <a:latin typeface="Corbel" pitchFamily="34" charset="0"/>
              </a:rPr>
              <a:t>traduit par une place importante donnée à la </a:t>
            </a:r>
            <a:r>
              <a:rPr lang="fr-FR" sz="2000" b="1" dirty="0">
                <a:solidFill>
                  <a:srgbClr val="002060"/>
                </a:solidFill>
                <a:latin typeface="Corbel" pitchFamily="34" charset="0"/>
              </a:rPr>
              <a:t>« </a:t>
            </a:r>
            <a:r>
              <a:rPr lang="fr-FR" sz="2000" b="1" dirty="0" smtClean="0">
                <a:solidFill>
                  <a:srgbClr val="002060"/>
                </a:solidFill>
                <a:latin typeface="Corbel" pitchFamily="34" charset="0"/>
              </a:rPr>
              <a:t>multifonctionnalité</a:t>
            </a:r>
            <a:r>
              <a:rPr lang="fr-FR" sz="2000" b="1" dirty="0">
                <a:solidFill>
                  <a:srgbClr val="002060"/>
                </a:solidFill>
                <a:latin typeface="Corbel" pitchFamily="34" charset="0"/>
              </a:rPr>
              <a:t> » </a:t>
            </a:r>
            <a:r>
              <a:rPr lang="fr-FR" sz="2000" dirty="0">
                <a:solidFill>
                  <a:srgbClr val="002060"/>
                </a:solidFill>
                <a:latin typeface="Corbel" pitchFamily="34" charset="0"/>
              </a:rPr>
              <a:t>(des actions qui stockent du carbone, contribuent à la réduction du risque inondation, </a:t>
            </a:r>
            <a:r>
              <a:rPr lang="fr-FR" sz="2000" dirty="0" smtClean="0">
                <a:solidFill>
                  <a:srgbClr val="002060"/>
                </a:solidFill>
                <a:latin typeface="Corbel" pitchFamily="34" charset="0"/>
              </a:rPr>
              <a:t>améliorent </a:t>
            </a:r>
            <a:r>
              <a:rPr lang="fr-FR" sz="2000" dirty="0">
                <a:solidFill>
                  <a:srgbClr val="002060"/>
                </a:solidFill>
                <a:latin typeface="Corbel" pitchFamily="34" charset="0"/>
              </a:rPr>
              <a:t>le cadre de vie</a:t>
            </a:r>
            <a:r>
              <a:rPr lang="fr-FR" sz="2000" dirty="0" smtClean="0">
                <a:solidFill>
                  <a:srgbClr val="002060"/>
                </a:solidFill>
                <a:latin typeface="Corbel" pitchFamily="34" charset="0"/>
              </a:rPr>
              <a:t>, </a:t>
            </a:r>
            <a:r>
              <a:rPr lang="fr-FR" sz="2000" dirty="0">
                <a:solidFill>
                  <a:srgbClr val="002060"/>
                </a:solidFill>
                <a:latin typeface="Corbel" pitchFamily="34" charset="0"/>
              </a:rPr>
              <a:t>donnent des nouveaux débouchés aux professionnels, …)</a:t>
            </a:r>
          </a:p>
          <a:p>
            <a:endParaRPr lang="fr-FR" sz="2000" dirty="0">
              <a:solidFill>
                <a:srgbClr val="002060"/>
              </a:solidFill>
              <a:latin typeface="Corbel" pitchFamily="34" charset="0"/>
            </a:endParaRPr>
          </a:p>
          <a:p>
            <a:pPr>
              <a:buFont typeface="Wingdings" pitchFamily="2" charset="2"/>
              <a:buChar char="§"/>
            </a:pPr>
            <a:r>
              <a:rPr lang="fr-FR" sz="2000" dirty="0">
                <a:solidFill>
                  <a:srgbClr val="002060"/>
                </a:solidFill>
                <a:latin typeface="Corbel" pitchFamily="34" charset="0"/>
              </a:rPr>
              <a:t> </a:t>
            </a:r>
            <a:r>
              <a:rPr lang="fr-FR" sz="2000" b="1" dirty="0">
                <a:solidFill>
                  <a:srgbClr val="002060"/>
                </a:solidFill>
                <a:latin typeface="Corbel" pitchFamily="34" charset="0"/>
              </a:rPr>
              <a:t>Grand cycle de l’eau prioritaire</a:t>
            </a:r>
            <a:r>
              <a:rPr lang="fr-FR" sz="2000" dirty="0">
                <a:solidFill>
                  <a:srgbClr val="002060"/>
                </a:solidFill>
                <a:latin typeface="Corbel" pitchFamily="34" charset="0"/>
              </a:rPr>
              <a:t>, missions étendues de l’EPTB, financement partagé, gestion optimisée des retenues collectives existantes</a:t>
            </a:r>
          </a:p>
          <a:p>
            <a:endParaRPr lang="fr-FR" sz="2000" b="1" dirty="0">
              <a:solidFill>
                <a:srgbClr val="002060"/>
              </a:solidFill>
              <a:latin typeface="Corbel" pitchFamily="34" charset="0"/>
            </a:endParaRPr>
          </a:p>
          <a:p>
            <a:pPr>
              <a:buFont typeface="Wingdings" pitchFamily="2" charset="2"/>
              <a:buChar char="§"/>
            </a:pPr>
            <a:r>
              <a:rPr lang="fr-FR" sz="2000" dirty="0">
                <a:solidFill>
                  <a:srgbClr val="002060"/>
                </a:solidFill>
                <a:latin typeface="Corbel" pitchFamily="34" charset="0"/>
              </a:rPr>
              <a:t> </a:t>
            </a:r>
            <a:r>
              <a:rPr lang="fr-FR" sz="2000" b="1" dirty="0">
                <a:solidFill>
                  <a:srgbClr val="002060"/>
                </a:solidFill>
                <a:latin typeface="Corbel" pitchFamily="34" charset="0"/>
              </a:rPr>
              <a:t>Un tourisme qui se </a:t>
            </a:r>
            <a:r>
              <a:rPr lang="fr-FR" sz="2000" b="1" dirty="0" smtClean="0">
                <a:solidFill>
                  <a:srgbClr val="002060"/>
                </a:solidFill>
                <a:latin typeface="Corbel" pitchFamily="34" charset="0"/>
              </a:rPr>
              <a:t>diversifie </a:t>
            </a:r>
            <a:r>
              <a:rPr lang="fr-FR" sz="2000" dirty="0" smtClean="0">
                <a:solidFill>
                  <a:srgbClr val="002060"/>
                </a:solidFill>
                <a:latin typeface="Corbel" pitchFamily="34" charset="0"/>
              </a:rPr>
              <a:t>: </a:t>
            </a:r>
            <a:r>
              <a:rPr lang="fr-FR" sz="2000" dirty="0">
                <a:solidFill>
                  <a:srgbClr val="002060"/>
                </a:solidFill>
                <a:latin typeface="Corbel" pitchFamily="34" charset="0"/>
              </a:rPr>
              <a:t>moyenne montagne, nouvelle </a:t>
            </a:r>
          </a:p>
          <a:p>
            <a:r>
              <a:rPr lang="fr-FR" sz="2000" dirty="0">
                <a:solidFill>
                  <a:srgbClr val="002060"/>
                </a:solidFill>
                <a:latin typeface="Corbel" pitchFamily="34" charset="0"/>
              </a:rPr>
              <a:t>attractivité entre mer et montagne</a:t>
            </a:r>
          </a:p>
        </p:txBody>
      </p:sp>
      <p:pic>
        <p:nvPicPr>
          <p:cNvPr id="39941" name="Picture 5" descr="C:\Users\ACTEON-ADMIN\Documents\acteon\01-Projets en cours\223_CC_Adour 2050_EPTB\6. Documents de travail\Phase transversale\Photos\Jean-Bernard_Laffite\038.jpg"/>
          <p:cNvPicPr>
            <a:picLocks noChangeAspect="1" noChangeArrowheads="1"/>
          </p:cNvPicPr>
          <p:nvPr/>
        </p:nvPicPr>
        <p:blipFill>
          <a:blip r:embed="rId5" cstate="screen"/>
          <a:srcRect/>
          <a:stretch>
            <a:fillRect/>
          </a:stretch>
        </p:blipFill>
        <p:spPr bwMode="auto">
          <a:xfrm>
            <a:off x="7164289" y="3773001"/>
            <a:ext cx="1944216" cy="2968367"/>
          </a:xfrm>
          <a:prstGeom prst="rect">
            <a:avLst/>
          </a:prstGeom>
          <a:ln>
            <a:noFill/>
          </a:ln>
          <a:effectLst>
            <a:softEdge rad="112500"/>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ZoneTexte 8"/>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Caractéristiques communes aux deux scénarios</a:t>
            </a:r>
            <a:endParaRPr lang="fr-FR" sz="3200" b="1" dirty="0">
              <a:solidFill>
                <a:srgbClr val="FF0000"/>
              </a:solidFill>
              <a:effectLst>
                <a:outerShdw blurRad="38100" dist="38100" dir="2700000" algn="tl">
                  <a:srgbClr val="C0C0C0"/>
                </a:outerShdw>
              </a:effectLst>
              <a:latin typeface="Corbel" pitchFamily="34" charset="0"/>
            </a:endParaRPr>
          </a:p>
        </p:txBody>
      </p:sp>
      <p:sp>
        <p:nvSpPr>
          <p:cNvPr id="6" name="Rectangle 5"/>
          <p:cNvSpPr/>
          <p:nvPr/>
        </p:nvSpPr>
        <p:spPr>
          <a:xfrm>
            <a:off x="251520" y="1268760"/>
            <a:ext cx="6552728" cy="4401205"/>
          </a:xfrm>
          <a:prstGeom prst="rect">
            <a:avLst/>
          </a:prstGeom>
        </p:spPr>
        <p:txBody>
          <a:bodyPr wrap="square">
            <a:spAutoFit/>
          </a:bodyPr>
          <a:lstStyle/>
          <a:p>
            <a:pPr>
              <a:buFont typeface="Wingdings" pitchFamily="2" charset="2"/>
              <a:buChar char="§"/>
            </a:pPr>
            <a:r>
              <a:rPr lang="fr-FR" sz="2000" dirty="0">
                <a:solidFill>
                  <a:srgbClr val="002060"/>
                </a:solidFill>
                <a:latin typeface="Corbel" pitchFamily="34" charset="0"/>
              </a:rPr>
              <a:t> </a:t>
            </a:r>
            <a:r>
              <a:rPr lang="fr-FR" sz="2000" b="1" dirty="0">
                <a:solidFill>
                  <a:srgbClr val="002060"/>
                </a:solidFill>
                <a:latin typeface="Corbel" pitchFamily="34" charset="0"/>
              </a:rPr>
              <a:t>Densification des centre-ville, nature en ville</a:t>
            </a:r>
            <a:r>
              <a:rPr lang="fr-FR" sz="2000" dirty="0">
                <a:solidFill>
                  <a:srgbClr val="002060"/>
                </a:solidFill>
                <a:latin typeface="Corbel" pitchFamily="34" charset="0"/>
              </a:rPr>
              <a:t>, corridors bleus et verts, bonne gestion des eaux pluviales urbaines</a:t>
            </a:r>
          </a:p>
          <a:p>
            <a:pPr>
              <a:buFont typeface="Wingdings" pitchFamily="2" charset="2"/>
              <a:buChar char="§"/>
            </a:pPr>
            <a:endParaRPr lang="fr-FR" sz="2000" dirty="0">
              <a:solidFill>
                <a:srgbClr val="002060"/>
              </a:solidFill>
              <a:latin typeface="Corbel" pitchFamily="34" charset="0"/>
            </a:endParaRPr>
          </a:p>
          <a:p>
            <a:pPr>
              <a:buFont typeface="Wingdings" pitchFamily="2" charset="2"/>
              <a:buChar char="§"/>
            </a:pPr>
            <a:endParaRPr lang="fr-FR" sz="2000" dirty="0">
              <a:solidFill>
                <a:srgbClr val="002060"/>
              </a:solidFill>
              <a:latin typeface="Corbel" pitchFamily="34" charset="0"/>
            </a:endParaRPr>
          </a:p>
          <a:p>
            <a:pPr>
              <a:buFont typeface="Wingdings" pitchFamily="2" charset="2"/>
              <a:buChar char="§"/>
            </a:pPr>
            <a:endParaRPr lang="fr-FR" sz="2000" dirty="0">
              <a:solidFill>
                <a:srgbClr val="002060"/>
              </a:solidFill>
              <a:latin typeface="Corbel" pitchFamily="34" charset="0"/>
            </a:endParaRPr>
          </a:p>
          <a:p>
            <a:pPr>
              <a:buFont typeface="Wingdings" pitchFamily="2" charset="2"/>
              <a:buChar char="§"/>
            </a:pPr>
            <a:endParaRPr lang="fr-FR" sz="2000" dirty="0">
              <a:solidFill>
                <a:srgbClr val="002060"/>
              </a:solidFill>
              <a:latin typeface="Corbel" pitchFamily="34" charset="0"/>
            </a:endParaRPr>
          </a:p>
          <a:p>
            <a:pPr>
              <a:buFont typeface="Wingdings" pitchFamily="2" charset="2"/>
              <a:buChar char="§"/>
            </a:pPr>
            <a:r>
              <a:rPr lang="fr-FR" sz="2000" dirty="0">
                <a:solidFill>
                  <a:srgbClr val="002060"/>
                </a:solidFill>
                <a:latin typeface="Corbel" pitchFamily="34" charset="0"/>
              </a:rPr>
              <a:t> Des </a:t>
            </a:r>
            <a:r>
              <a:rPr lang="fr-FR" sz="2000" b="1" dirty="0">
                <a:solidFill>
                  <a:srgbClr val="002060"/>
                </a:solidFill>
                <a:latin typeface="Corbel" pitchFamily="34" charset="0"/>
              </a:rPr>
              <a:t>services eau/assainissement </a:t>
            </a:r>
            <a:r>
              <a:rPr lang="fr-FR" sz="2000" b="1" dirty="0" smtClean="0">
                <a:solidFill>
                  <a:srgbClr val="002060"/>
                </a:solidFill>
                <a:latin typeface="Corbel" pitchFamily="34" charset="0"/>
              </a:rPr>
              <a:t>modernisés</a:t>
            </a:r>
            <a:r>
              <a:rPr lang="fr-FR" sz="2000" dirty="0" smtClean="0">
                <a:solidFill>
                  <a:srgbClr val="002060"/>
                </a:solidFill>
                <a:latin typeface="Corbel" pitchFamily="34" charset="0"/>
              </a:rPr>
              <a:t> : réduction </a:t>
            </a:r>
            <a:r>
              <a:rPr lang="fr-FR" sz="2000" dirty="0">
                <a:solidFill>
                  <a:srgbClr val="002060"/>
                </a:solidFill>
                <a:latin typeface="Corbel" pitchFamily="34" charset="0"/>
              </a:rPr>
              <a:t>des fuites dans les réseaux, économies d’eau, eau et énergie, nouvelles technologies épuratoires, réduction des coûts de traitement </a:t>
            </a:r>
          </a:p>
          <a:p>
            <a:endParaRPr lang="fr-FR" sz="2000" dirty="0">
              <a:solidFill>
                <a:srgbClr val="002060"/>
              </a:solidFill>
              <a:latin typeface="Corbel" pitchFamily="34" charset="0"/>
            </a:endParaRPr>
          </a:p>
          <a:p>
            <a:endParaRPr lang="fr-FR" sz="2000" dirty="0">
              <a:solidFill>
                <a:srgbClr val="002060"/>
              </a:solidFill>
              <a:latin typeface="Corbel" pitchFamily="34" charset="0"/>
            </a:endParaRPr>
          </a:p>
          <a:p>
            <a:endParaRPr lang="fr-FR" sz="2000" dirty="0">
              <a:solidFill>
                <a:srgbClr val="002060"/>
              </a:solidFill>
              <a:latin typeface="Corbel" pitchFamily="34" charset="0"/>
            </a:endParaRPr>
          </a:p>
          <a:p>
            <a:pPr>
              <a:buFont typeface="Wingdings" pitchFamily="2" charset="2"/>
              <a:buChar char="§"/>
            </a:pPr>
            <a:r>
              <a:rPr lang="fr-FR" sz="2000" dirty="0">
                <a:solidFill>
                  <a:srgbClr val="002060"/>
                </a:solidFill>
                <a:latin typeface="Corbel" pitchFamily="34" charset="0"/>
              </a:rPr>
              <a:t> Application optimale des </a:t>
            </a:r>
            <a:r>
              <a:rPr lang="fr-FR" sz="2000" b="1" dirty="0">
                <a:solidFill>
                  <a:srgbClr val="002060"/>
                </a:solidFill>
                <a:latin typeface="Corbel" pitchFamily="34" charset="0"/>
              </a:rPr>
              <a:t>circuits courts</a:t>
            </a:r>
            <a:r>
              <a:rPr lang="fr-FR" sz="2000" dirty="0">
                <a:solidFill>
                  <a:srgbClr val="002060"/>
                </a:solidFill>
                <a:latin typeface="Corbel" pitchFamily="34" charset="0"/>
              </a:rPr>
              <a:t> cultures-élevages</a:t>
            </a:r>
          </a:p>
        </p:txBody>
      </p:sp>
      <p:pic>
        <p:nvPicPr>
          <p:cNvPr id="5122" name="Picture 2" descr="http://www.bazarurbain.com/wp-content/uploads/2013/08/Nature-en-villeBD-750x498.jpg"/>
          <p:cNvPicPr>
            <a:picLocks noChangeAspect="1" noChangeArrowheads="1"/>
          </p:cNvPicPr>
          <p:nvPr/>
        </p:nvPicPr>
        <p:blipFill>
          <a:blip r:embed="rId5" cstate="screen"/>
          <a:srcRect/>
          <a:stretch>
            <a:fillRect/>
          </a:stretch>
        </p:blipFill>
        <p:spPr bwMode="auto">
          <a:xfrm>
            <a:off x="6551712" y="1268760"/>
            <a:ext cx="2592288" cy="1721279"/>
          </a:xfrm>
          <a:prstGeom prst="rect">
            <a:avLst/>
          </a:prstGeom>
          <a:ln>
            <a:noFill/>
          </a:ln>
          <a:effectLst>
            <a:softEdge rad="112500"/>
          </a:effectLst>
        </p:spPr>
      </p:pic>
      <p:pic>
        <p:nvPicPr>
          <p:cNvPr id="5124" name="Picture 4" descr="Image associée"/>
          <p:cNvPicPr>
            <a:picLocks noChangeAspect="1" noChangeArrowheads="1"/>
          </p:cNvPicPr>
          <p:nvPr/>
        </p:nvPicPr>
        <p:blipFill>
          <a:blip r:embed="rId6" cstate="screen"/>
          <a:srcRect/>
          <a:stretch>
            <a:fillRect/>
          </a:stretch>
        </p:blipFill>
        <p:spPr bwMode="auto">
          <a:xfrm>
            <a:off x="6488363" y="3933056"/>
            <a:ext cx="2655637" cy="1224136"/>
          </a:xfrm>
          <a:prstGeom prst="rect">
            <a:avLst/>
          </a:prstGeom>
          <a:ln>
            <a:noFill/>
          </a:ln>
          <a:effectLst>
            <a:softEdge rad="112500"/>
          </a:effectLst>
        </p:spPr>
      </p:pic>
      <p:pic>
        <p:nvPicPr>
          <p:cNvPr id="5126" name="Picture 6" descr="http://www.ferme-uhartia.com/images/slider/canard-fermier-2.jpg"/>
          <p:cNvPicPr>
            <a:picLocks noChangeAspect="1" noChangeArrowheads="1"/>
          </p:cNvPicPr>
          <p:nvPr/>
        </p:nvPicPr>
        <p:blipFill>
          <a:blip r:embed="rId7" cstate="screen"/>
          <a:srcRect/>
          <a:stretch>
            <a:fillRect/>
          </a:stretch>
        </p:blipFill>
        <p:spPr bwMode="auto">
          <a:xfrm>
            <a:off x="5987017" y="5517232"/>
            <a:ext cx="3156983" cy="1224136"/>
          </a:xfrm>
          <a:prstGeom prst="rect">
            <a:avLst/>
          </a:prstGeom>
          <a:ln>
            <a:noFill/>
          </a:ln>
          <a:effectLst>
            <a:softEdge rad="112500"/>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p:cNvPicPr/>
          <p:nvPr/>
        </p:nvPicPr>
        <p:blipFill>
          <a:blip r:embed="rId4" cstate="screen"/>
          <a:srcRect/>
          <a:stretch>
            <a:fillRect/>
          </a:stretch>
        </p:blipFill>
        <p:spPr bwMode="auto">
          <a:xfrm>
            <a:off x="3131840" y="2204864"/>
            <a:ext cx="6012160" cy="4653136"/>
          </a:xfrm>
          <a:prstGeom prst="rect">
            <a:avLst/>
          </a:prstGeom>
          <a:noFill/>
        </p:spPr>
      </p:pic>
      <p:pic>
        <p:nvPicPr>
          <p:cNvPr id="7172" name="Image 9" descr="rectangle-vert.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ZoneTexte 8"/>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Les deux scénarios jugés les plus souhaitables</a:t>
            </a:r>
            <a:endParaRPr lang="fr-FR" sz="3200" b="1" dirty="0">
              <a:solidFill>
                <a:srgbClr val="FF0000"/>
              </a:solidFill>
              <a:effectLst>
                <a:outerShdw blurRad="38100" dist="38100" dir="2700000" algn="tl">
                  <a:srgbClr val="C0C0C0"/>
                </a:outerShdw>
              </a:effectLst>
              <a:latin typeface="Corbel" pitchFamily="34" charset="0"/>
            </a:endParaRPr>
          </a:p>
        </p:txBody>
      </p:sp>
      <p:sp>
        <p:nvSpPr>
          <p:cNvPr id="7" name="Rectangle 6"/>
          <p:cNvSpPr/>
          <p:nvPr/>
        </p:nvSpPr>
        <p:spPr>
          <a:xfrm>
            <a:off x="251520" y="1196752"/>
            <a:ext cx="5040560" cy="10156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fr-FR" sz="2000" b="1" dirty="0">
                <a:solidFill>
                  <a:schemeClr val="bg1"/>
                </a:solidFill>
                <a:latin typeface="Corbel" pitchFamily="34" charset="0"/>
              </a:rPr>
              <a:t>5 - Prise en compte proactive des enjeux sociétaux et environnementaux par la</a:t>
            </a:r>
          </a:p>
          <a:p>
            <a:pPr algn="ctr"/>
            <a:r>
              <a:rPr lang="fr-FR" sz="2000" b="1" dirty="0">
                <a:solidFill>
                  <a:schemeClr val="bg1"/>
                </a:solidFill>
                <a:latin typeface="Corbel" pitchFamily="34" charset="0"/>
              </a:rPr>
              <a:t>puissance publique</a:t>
            </a:r>
          </a:p>
        </p:txBody>
      </p:sp>
      <p:sp>
        <p:nvSpPr>
          <p:cNvPr id="10" name="Rectangle 1"/>
          <p:cNvSpPr>
            <a:spLocks noChangeArrowheads="1"/>
          </p:cNvSpPr>
          <p:nvPr/>
        </p:nvSpPr>
        <p:spPr bwMode="auto">
          <a:xfrm>
            <a:off x="251520" y="2276872"/>
            <a:ext cx="288032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 typeface="Wingdings" pitchFamily="2" charset="2"/>
              <a:buChar char="§"/>
              <a:tabLst/>
            </a:pPr>
            <a:r>
              <a:rPr kumimoji="0" lang="fr-FR" sz="2000" b="0" i="0" u="none" strike="noStrike" cap="none" normalizeH="0" dirty="0">
                <a:ln>
                  <a:noFill/>
                </a:ln>
                <a:solidFill>
                  <a:schemeClr val="bg2">
                    <a:lumMod val="10000"/>
                  </a:schemeClr>
                </a:solidFill>
                <a:effectLst/>
                <a:latin typeface="Corbel" pitchFamily="34" charset="0"/>
                <a:ea typeface="Calibri" pitchFamily="34" charset="0"/>
                <a:cs typeface="Times New Roman" pitchFamily="18" charset="0"/>
              </a:rPr>
              <a:t> </a:t>
            </a:r>
            <a:r>
              <a:rPr kumimoji="0" lang="fr-FR" sz="2000" b="0" i="0" u="none" strike="noStrike" cap="none" normalizeH="0" baseline="0" dirty="0">
                <a:ln>
                  <a:noFill/>
                </a:ln>
                <a:solidFill>
                  <a:schemeClr val="bg2">
                    <a:lumMod val="10000"/>
                  </a:schemeClr>
                </a:solidFill>
                <a:effectLst/>
                <a:latin typeface="Corbel" pitchFamily="34" charset="0"/>
                <a:ea typeface="Calibri" pitchFamily="34" charset="0"/>
                <a:cs typeface="Times New Roman" pitchFamily="18" charset="0"/>
              </a:rPr>
              <a:t>circuits courts optimisés</a:t>
            </a:r>
            <a:r>
              <a:rPr kumimoji="0" lang="fr-FR" sz="2000" b="0" i="0" u="none" strike="noStrike" cap="none" normalizeH="0" dirty="0">
                <a:ln>
                  <a:noFill/>
                </a:ln>
                <a:solidFill>
                  <a:schemeClr val="bg2">
                    <a:lumMod val="10000"/>
                  </a:schemeClr>
                </a:solidFill>
                <a:effectLst/>
                <a:latin typeface="Corbel" pitchFamily="34" charset="0"/>
                <a:ea typeface="Calibri" pitchFamily="34" charset="0"/>
                <a:cs typeface="Times New Roman" pitchFamily="18" charset="0"/>
              </a:rPr>
              <a:t> </a:t>
            </a:r>
            <a:r>
              <a:rPr lang="fr-FR" sz="2000" dirty="0">
                <a:solidFill>
                  <a:schemeClr val="bg2">
                    <a:lumMod val="10000"/>
                  </a:schemeClr>
                </a:solidFill>
                <a:latin typeface="Corbel" pitchFamily="34" charset="0"/>
                <a:ea typeface="Calibri" pitchFamily="34" charset="0"/>
                <a:cs typeface="Times New Roman" pitchFamily="18" charset="0"/>
              </a:rPr>
              <a:t>&amp; </a:t>
            </a:r>
            <a:r>
              <a:rPr kumimoji="0" lang="fr-FR" sz="2000" b="0" i="0" u="none" strike="noStrike" cap="none" normalizeH="0" baseline="0" dirty="0">
                <a:ln>
                  <a:noFill/>
                </a:ln>
                <a:solidFill>
                  <a:schemeClr val="bg2">
                    <a:lumMod val="10000"/>
                  </a:schemeClr>
                </a:solidFill>
                <a:effectLst/>
                <a:latin typeface="Corbel" pitchFamily="34" charset="0"/>
                <a:ea typeface="Calibri" pitchFamily="34" charset="0"/>
                <a:cs typeface="Times New Roman" pitchFamily="18" charset="0"/>
              </a:rPr>
              <a:t>autosuffisance alimentaire et énergétique</a:t>
            </a:r>
          </a:p>
          <a:p>
            <a:pPr marL="0" marR="0" lvl="0" indent="0" defTabSz="914400" rtl="0" eaLnBrk="1" fontAlgn="base" latinLnBrk="0" hangingPunct="1">
              <a:lnSpc>
                <a:spcPct val="100000"/>
              </a:lnSpc>
              <a:spcBef>
                <a:spcPct val="0"/>
              </a:spcBef>
              <a:spcAft>
                <a:spcPct val="0"/>
              </a:spcAft>
              <a:buClrTx/>
              <a:buSzTx/>
              <a:buFont typeface="Wingdings" pitchFamily="2" charset="2"/>
              <a:buChar char="§"/>
              <a:tabLst/>
            </a:pPr>
            <a:r>
              <a:rPr lang="fr-FR" sz="2000" dirty="0">
                <a:solidFill>
                  <a:schemeClr val="bg2">
                    <a:lumMod val="10000"/>
                  </a:schemeClr>
                </a:solidFill>
                <a:latin typeface="Corbel" pitchFamily="34" charset="0"/>
              </a:rPr>
              <a:t> </a:t>
            </a:r>
            <a:r>
              <a:rPr lang="fr-FR" sz="2000" dirty="0">
                <a:solidFill>
                  <a:schemeClr val="bg2">
                    <a:lumMod val="10000"/>
                  </a:schemeClr>
                </a:solidFill>
                <a:latin typeface="Corbel" pitchFamily="34" charset="0"/>
                <a:cs typeface="Times New Roman" pitchFamily="18" charset="0"/>
              </a:rPr>
              <a:t>l</a:t>
            </a:r>
            <a:r>
              <a:rPr kumimoji="0" lang="fr-FR" sz="2000" b="0" i="0" u="none" strike="noStrike" cap="none" normalizeH="0" baseline="0" dirty="0">
                <a:ln>
                  <a:noFill/>
                </a:ln>
                <a:solidFill>
                  <a:schemeClr val="bg2">
                    <a:lumMod val="10000"/>
                  </a:schemeClr>
                </a:solidFill>
                <a:effectLst/>
                <a:latin typeface="Corbel" pitchFamily="34" charset="0"/>
                <a:ea typeface="Calibri" pitchFamily="34" charset="0"/>
                <a:cs typeface="Times New Roman" pitchFamily="18" charset="0"/>
              </a:rPr>
              <a:t>abel 100% Adour</a:t>
            </a:r>
            <a:endParaRPr kumimoji="0" lang="fr-FR" sz="2000" b="0" i="0" u="none" strike="noStrike" cap="none" normalizeH="0" baseline="0" dirty="0">
              <a:ln>
                <a:noFill/>
              </a:ln>
              <a:solidFill>
                <a:schemeClr val="bg2">
                  <a:lumMod val="10000"/>
                </a:schemeClr>
              </a:solidFill>
              <a:effectLst/>
              <a:latin typeface="Corbel" pitchFamily="34" charset="0"/>
            </a:endParaRPr>
          </a:p>
          <a:p>
            <a:pPr marL="0" marR="0" lvl="0" indent="0" defTabSz="914400" rtl="0" eaLnBrk="0" fontAlgn="base" latinLnBrk="0" hangingPunct="0">
              <a:lnSpc>
                <a:spcPct val="100000"/>
              </a:lnSpc>
              <a:spcBef>
                <a:spcPct val="0"/>
              </a:spcBef>
              <a:spcAft>
                <a:spcPct val="0"/>
              </a:spcAft>
              <a:buClrTx/>
              <a:buSzTx/>
              <a:buFont typeface="Wingdings" pitchFamily="2" charset="2"/>
              <a:buChar char="§"/>
              <a:tabLst/>
            </a:pPr>
            <a:r>
              <a:rPr kumimoji="0" lang="fr-FR" sz="2000" b="0" i="0" u="none" strike="noStrike" cap="none" normalizeH="0" baseline="0" dirty="0">
                <a:ln>
                  <a:noFill/>
                </a:ln>
                <a:solidFill>
                  <a:schemeClr val="bg2">
                    <a:lumMod val="10000"/>
                  </a:schemeClr>
                </a:solidFill>
                <a:effectLst/>
                <a:latin typeface="Corbel" pitchFamily="34" charset="0"/>
                <a:ea typeface="Calibri" pitchFamily="34" charset="0"/>
                <a:cs typeface="Times New Roman" pitchFamily="18" charset="0"/>
              </a:rPr>
              <a:t> augmentation des superficies irriguées et capacités de stockage</a:t>
            </a:r>
            <a:endParaRPr kumimoji="0" lang="fr-FR" sz="2000" b="0" i="0" u="none" strike="noStrike" cap="none" normalizeH="0" baseline="0" dirty="0">
              <a:ln>
                <a:noFill/>
              </a:ln>
              <a:solidFill>
                <a:schemeClr val="bg2">
                  <a:lumMod val="10000"/>
                </a:schemeClr>
              </a:solidFill>
              <a:effectLst/>
              <a:latin typeface="Corbel" pitchFamily="34" charset="0"/>
            </a:endParaRPr>
          </a:p>
          <a:p>
            <a:pPr marL="0" marR="0" lvl="0" indent="0" defTabSz="914400" rtl="0" eaLnBrk="0" fontAlgn="base" latinLnBrk="0" hangingPunct="0">
              <a:lnSpc>
                <a:spcPct val="100000"/>
              </a:lnSpc>
              <a:spcBef>
                <a:spcPct val="0"/>
              </a:spcBef>
              <a:spcAft>
                <a:spcPct val="0"/>
              </a:spcAft>
              <a:buClrTx/>
              <a:buSzTx/>
              <a:buFont typeface="Wingdings" pitchFamily="2" charset="2"/>
              <a:buChar char="§"/>
              <a:tabLst/>
            </a:pPr>
            <a:r>
              <a:rPr kumimoji="0" lang="fr-FR" sz="2000" b="0" i="0" u="none" strike="noStrike" cap="none" normalizeH="0" dirty="0">
                <a:ln>
                  <a:noFill/>
                </a:ln>
                <a:solidFill>
                  <a:schemeClr val="bg2">
                    <a:lumMod val="10000"/>
                  </a:schemeClr>
                </a:solidFill>
                <a:effectLst/>
                <a:latin typeface="Corbel" pitchFamily="34" charset="0"/>
                <a:ea typeface="Calibri" pitchFamily="34" charset="0"/>
                <a:cs typeface="Times New Roman" pitchFamily="18" charset="0"/>
              </a:rPr>
              <a:t> </a:t>
            </a:r>
            <a:r>
              <a:rPr kumimoji="0" lang="fr-FR" sz="2000" b="0" i="0" u="none" strike="noStrike" cap="none" normalizeH="0" baseline="0" dirty="0">
                <a:ln>
                  <a:noFill/>
                </a:ln>
                <a:solidFill>
                  <a:schemeClr val="bg2">
                    <a:lumMod val="10000"/>
                  </a:schemeClr>
                </a:solidFill>
                <a:effectLst/>
                <a:latin typeface="Corbel" pitchFamily="34" charset="0"/>
                <a:ea typeface="Calibri" pitchFamily="34" charset="0"/>
                <a:cs typeface="Times New Roman" pitchFamily="18" charset="0"/>
              </a:rPr>
              <a:t>restauration de la continuité biologique et sédimentaire des cours d’eau</a:t>
            </a:r>
            <a:endParaRPr kumimoji="0" lang="fr-FR" sz="2000" b="0" i="0" u="none" strike="noStrike" cap="none" normalizeH="0" baseline="0" dirty="0">
              <a:ln>
                <a:noFill/>
              </a:ln>
              <a:solidFill>
                <a:schemeClr val="bg2">
                  <a:lumMod val="10000"/>
                </a:schemeClr>
              </a:solidFill>
              <a:effectLst/>
              <a:latin typeface="Corbel" pitchFamily="34" charset="0"/>
            </a:endParaRPr>
          </a:p>
          <a:p>
            <a:pPr marL="0" marR="0" lvl="0" indent="0" defTabSz="914400" rtl="0" eaLnBrk="0" fontAlgn="base" latinLnBrk="0" hangingPunct="0">
              <a:lnSpc>
                <a:spcPct val="100000"/>
              </a:lnSpc>
              <a:spcBef>
                <a:spcPct val="0"/>
              </a:spcBef>
              <a:spcAft>
                <a:spcPct val="0"/>
              </a:spcAft>
              <a:buClrTx/>
              <a:buSzTx/>
              <a:buFont typeface="Wingdings" pitchFamily="2" charset="2"/>
              <a:buChar char="§"/>
              <a:tabLst/>
            </a:pPr>
            <a:r>
              <a:rPr kumimoji="0" lang="fr-FR" sz="2000" b="0" i="0" u="none" strike="noStrike" cap="none" normalizeH="0" dirty="0">
                <a:ln>
                  <a:noFill/>
                </a:ln>
                <a:solidFill>
                  <a:schemeClr val="bg2">
                    <a:lumMod val="10000"/>
                  </a:schemeClr>
                </a:solidFill>
                <a:effectLst/>
                <a:latin typeface="Corbel" pitchFamily="34" charset="0"/>
                <a:ea typeface="Calibri" pitchFamily="34" charset="0"/>
                <a:cs typeface="Times New Roman" pitchFamily="18" charset="0"/>
              </a:rPr>
              <a:t> </a:t>
            </a:r>
            <a:r>
              <a:rPr kumimoji="0" lang="fr-FR" sz="2000" b="0" i="0" u="none" strike="noStrike" cap="none" normalizeH="0" baseline="0" dirty="0">
                <a:ln>
                  <a:noFill/>
                </a:ln>
                <a:solidFill>
                  <a:schemeClr val="bg2">
                    <a:lumMod val="10000"/>
                  </a:schemeClr>
                </a:solidFill>
                <a:effectLst/>
                <a:latin typeface="Corbel" pitchFamily="34" charset="0"/>
                <a:ea typeface="Calibri" pitchFamily="34" charset="0"/>
                <a:cs typeface="Times New Roman" pitchFamily="18" charset="0"/>
              </a:rPr>
              <a:t>traitement des</a:t>
            </a:r>
            <a:r>
              <a:rPr kumimoji="0" lang="fr-FR" sz="2000" b="0" i="0" u="none" strike="noStrike" cap="none" normalizeH="0" dirty="0">
                <a:ln>
                  <a:noFill/>
                </a:ln>
                <a:solidFill>
                  <a:schemeClr val="bg2">
                    <a:lumMod val="10000"/>
                  </a:schemeClr>
                </a:solidFill>
                <a:effectLst/>
                <a:latin typeface="Corbel" pitchFamily="34" charset="0"/>
                <a:ea typeface="Calibri" pitchFamily="34" charset="0"/>
                <a:cs typeface="Times New Roman" pitchFamily="18" charset="0"/>
              </a:rPr>
              <a:t> </a:t>
            </a:r>
            <a:r>
              <a:rPr kumimoji="0" lang="fr-FR" sz="2000" b="0" i="0" u="none" strike="noStrike" cap="none" normalizeH="0" baseline="0" dirty="0">
                <a:ln>
                  <a:noFill/>
                </a:ln>
                <a:solidFill>
                  <a:schemeClr val="bg2">
                    <a:lumMod val="10000"/>
                  </a:schemeClr>
                </a:solidFill>
                <a:effectLst/>
                <a:latin typeface="Corbel" pitchFamily="34" charset="0"/>
                <a:ea typeface="Calibri" pitchFamily="34" charset="0"/>
                <a:cs typeface="Times New Roman" pitchFamily="18" charset="0"/>
              </a:rPr>
              <a:t>polluants </a:t>
            </a:r>
            <a:r>
              <a:rPr lang="fr-FR" sz="2000" dirty="0">
                <a:solidFill>
                  <a:schemeClr val="bg2">
                    <a:lumMod val="10000"/>
                  </a:schemeClr>
                </a:solidFill>
                <a:latin typeface="Corbel" pitchFamily="34" charset="0"/>
                <a:ea typeface="Calibri" pitchFamily="34" charset="0"/>
                <a:cs typeface="Times New Roman" pitchFamily="18" charset="0"/>
              </a:rPr>
              <a:t>industriels</a:t>
            </a:r>
            <a:endParaRPr kumimoji="0" lang="fr-FR" sz="2000" b="0" i="0" u="none" strike="noStrike" cap="none" normalizeH="0" baseline="0" dirty="0">
              <a:ln>
                <a:noFill/>
              </a:ln>
              <a:solidFill>
                <a:schemeClr val="bg2">
                  <a:lumMod val="10000"/>
                </a:schemeClr>
              </a:solidFill>
              <a:effectLst/>
              <a:latin typeface="Corbel"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ZoneTexte 8"/>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Les deux scénarios jugés les plus souhaitables</a:t>
            </a:r>
            <a:endParaRPr lang="fr-FR" sz="3200" b="1" dirty="0">
              <a:solidFill>
                <a:srgbClr val="FF0000"/>
              </a:solidFill>
              <a:effectLst>
                <a:outerShdw blurRad="38100" dist="38100" dir="2700000" algn="tl">
                  <a:srgbClr val="C0C0C0"/>
                </a:outerShdw>
              </a:effectLst>
              <a:latin typeface="Corbel" pitchFamily="34" charset="0"/>
            </a:endParaRPr>
          </a:p>
        </p:txBody>
      </p:sp>
      <p:pic>
        <p:nvPicPr>
          <p:cNvPr id="6" name="Image 5"/>
          <p:cNvPicPr/>
          <p:nvPr/>
        </p:nvPicPr>
        <p:blipFill>
          <a:blip r:embed="rId5" cstate="screen"/>
          <a:stretch>
            <a:fillRect/>
          </a:stretch>
        </p:blipFill>
        <p:spPr>
          <a:xfrm>
            <a:off x="2231232" y="2033464"/>
            <a:ext cx="6912768" cy="4824536"/>
          </a:xfrm>
          <a:prstGeom prst="rect">
            <a:avLst/>
          </a:prstGeom>
        </p:spPr>
      </p:pic>
      <p:sp>
        <p:nvSpPr>
          <p:cNvPr id="7" name="Rectangle 6"/>
          <p:cNvSpPr/>
          <p:nvPr/>
        </p:nvSpPr>
        <p:spPr>
          <a:xfrm>
            <a:off x="251520" y="1196752"/>
            <a:ext cx="5040560" cy="10156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fr-FR" sz="2000" b="1" dirty="0">
                <a:solidFill>
                  <a:schemeClr val="bg1"/>
                </a:solidFill>
                <a:latin typeface="Corbel" pitchFamily="34" charset="0"/>
              </a:rPr>
              <a:t>5 - Prise en compte proactive des enjeux sociétaux et environnementaux par la</a:t>
            </a:r>
          </a:p>
          <a:p>
            <a:pPr algn="ctr"/>
            <a:r>
              <a:rPr lang="fr-FR" sz="2000" b="1" dirty="0">
                <a:solidFill>
                  <a:schemeClr val="bg1"/>
                </a:solidFill>
                <a:latin typeface="Corbel" pitchFamily="34" charset="0"/>
              </a:rPr>
              <a:t>puissance publique</a:t>
            </a:r>
          </a:p>
        </p:txBody>
      </p:sp>
      <p:sp>
        <p:nvSpPr>
          <p:cNvPr id="11" name="Ellipse 10"/>
          <p:cNvSpPr/>
          <p:nvPr/>
        </p:nvSpPr>
        <p:spPr>
          <a:xfrm>
            <a:off x="2123728" y="2132856"/>
            <a:ext cx="3384376" cy="864096"/>
          </a:xfrm>
          <a:prstGeom prst="ellipse">
            <a:avLst/>
          </a:prstGeom>
          <a:solidFill>
            <a:schemeClr val="accent3">
              <a:lumMod val="20000"/>
              <a:lumOff val="80000"/>
            </a:schemeClr>
          </a:solidFill>
          <a:ln w="38100" cmpd="dbl">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rgbClr val="002060"/>
                </a:solidFill>
                <a:latin typeface="Corbel" pitchFamily="34" charset="0"/>
              </a:rPr>
              <a:t>Etiages</a:t>
            </a:r>
          </a:p>
          <a:p>
            <a:pPr algn="ctr"/>
            <a:r>
              <a:rPr lang="fr-FR" sz="2000" b="1" dirty="0">
                <a:solidFill>
                  <a:srgbClr val="002060"/>
                </a:solidFill>
                <a:latin typeface="Corbel" pitchFamily="34" charset="0"/>
              </a:rPr>
              <a:t>Déficit quantitatif</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p:cNvPicPr/>
          <p:nvPr/>
        </p:nvPicPr>
        <p:blipFill>
          <a:blip r:embed="rId4" cstate="screen"/>
          <a:stretch>
            <a:fillRect/>
          </a:stretch>
        </p:blipFill>
        <p:spPr>
          <a:xfrm>
            <a:off x="2195736" y="2060848"/>
            <a:ext cx="6948264" cy="4797152"/>
          </a:xfrm>
          <a:prstGeom prst="rect">
            <a:avLst/>
          </a:prstGeom>
        </p:spPr>
      </p:pic>
      <p:pic>
        <p:nvPicPr>
          <p:cNvPr id="7172" name="Image 9" descr="rectangle-vert.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ZoneTexte 8"/>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Les deux scénarios jugés les plus souhaitables</a:t>
            </a:r>
            <a:endParaRPr lang="fr-FR" sz="3200" b="1" dirty="0">
              <a:solidFill>
                <a:srgbClr val="FF0000"/>
              </a:solidFill>
              <a:effectLst>
                <a:outerShdw blurRad="38100" dist="38100" dir="2700000" algn="tl">
                  <a:srgbClr val="C0C0C0"/>
                </a:outerShdw>
              </a:effectLst>
              <a:latin typeface="Corbel" pitchFamily="34" charset="0"/>
            </a:endParaRPr>
          </a:p>
        </p:txBody>
      </p:sp>
      <p:sp>
        <p:nvSpPr>
          <p:cNvPr id="7" name="Rectangle 6"/>
          <p:cNvSpPr/>
          <p:nvPr/>
        </p:nvSpPr>
        <p:spPr>
          <a:xfrm>
            <a:off x="251520" y="1196752"/>
            <a:ext cx="5040560" cy="10156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fr-FR" sz="2000" b="1" dirty="0">
                <a:solidFill>
                  <a:schemeClr val="bg1"/>
                </a:solidFill>
                <a:latin typeface="Corbel" pitchFamily="34" charset="0"/>
              </a:rPr>
              <a:t>5 - Prise en compte proactive des enjeux sociétaux et environnementaux par la</a:t>
            </a:r>
          </a:p>
          <a:p>
            <a:pPr algn="ctr"/>
            <a:r>
              <a:rPr lang="fr-FR" sz="2000" b="1" dirty="0">
                <a:solidFill>
                  <a:schemeClr val="bg1"/>
                </a:solidFill>
                <a:latin typeface="Corbel" pitchFamily="34" charset="0"/>
              </a:rPr>
              <a:t>puissance publique</a:t>
            </a:r>
          </a:p>
        </p:txBody>
      </p:sp>
      <p:sp>
        <p:nvSpPr>
          <p:cNvPr id="11" name="Ellipse 10"/>
          <p:cNvSpPr/>
          <p:nvPr/>
        </p:nvSpPr>
        <p:spPr>
          <a:xfrm>
            <a:off x="2123728" y="2132856"/>
            <a:ext cx="3384376" cy="864096"/>
          </a:xfrm>
          <a:prstGeom prst="ellipse">
            <a:avLst/>
          </a:prstGeom>
          <a:solidFill>
            <a:schemeClr val="accent3">
              <a:lumMod val="20000"/>
              <a:lumOff val="80000"/>
            </a:schemeClr>
          </a:solidFill>
          <a:ln w="38100" cmpd="dbl">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rgbClr val="002060"/>
                </a:solidFill>
                <a:latin typeface="Corbel" pitchFamily="34" charset="0"/>
              </a:rPr>
              <a:t>Qualité de l’eau</a:t>
            </a:r>
          </a:p>
          <a:p>
            <a:pPr algn="ctr"/>
            <a:r>
              <a:rPr lang="fr-FR" sz="2000" b="1" dirty="0">
                <a:solidFill>
                  <a:srgbClr val="002060"/>
                </a:solidFill>
                <a:latin typeface="Corbel" pitchFamily="34" charset="0"/>
              </a:rPr>
              <a:t>Bon Etat DCE</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p:cNvPicPr/>
          <p:nvPr/>
        </p:nvPicPr>
        <p:blipFill>
          <a:blip r:embed="rId4" cstate="screen"/>
          <a:stretch>
            <a:fillRect/>
          </a:stretch>
        </p:blipFill>
        <p:spPr>
          <a:xfrm>
            <a:off x="2339752" y="2060848"/>
            <a:ext cx="6804248" cy="4797152"/>
          </a:xfrm>
          <a:prstGeom prst="rect">
            <a:avLst/>
          </a:prstGeom>
        </p:spPr>
      </p:pic>
      <p:pic>
        <p:nvPicPr>
          <p:cNvPr id="7172" name="Image 9" descr="rectangle-vert.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ZoneTexte 8"/>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Les deux scénarios jugés les plus souhaitables</a:t>
            </a:r>
            <a:endParaRPr lang="fr-FR" sz="3200" b="1" dirty="0">
              <a:solidFill>
                <a:srgbClr val="FF0000"/>
              </a:solidFill>
              <a:effectLst>
                <a:outerShdw blurRad="38100" dist="38100" dir="2700000" algn="tl">
                  <a:srgbClr val="C0C0C0"/>
                </a:outerShdw>
              </a:effectLst>
              <a:latin typeface="Corbel" pitchFamily="34" charset="0"/>
            </a:endParaRPr>
          </a:p>
        </p:txBody>
      </p:sp>
      <p:sp>
        <p:nvSpPr>
          <p:cNvPr id="7" name="Rectangle 6"/>
          <p:cNvSpPr/>
          <p:nvPr/>
        </p:nvSpPr>
        <p:spPr>
          <a:xfrm>
            <a:off x="251520" y="1196752"/>
            <a:ext cx="5040560" cy="10156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fr-FR" sz="2000" b="1" dirty="0">
                <a:solidFill>
                  <a:schemeClr val="bg1"/>
                </a:solidFill>
                <a:latin typeface="Corbel" pitchFamily="34" charset="0"/>
              </a:rPr>
              <a:t>5 - Prise en compte proactive des enjeux sociétaux et environnementaux par la</a:t>
            </a:r>
          </a:p>
          <a:p>
            <a:pPr algn="ctr"/>
            <a:r>
              <a:rPr lang="fr-FR" sz="2000" b="1" dirty="0">
                <a:solidFill>
                  <a:schemeClr val="bg1"/>
                </a:solidFill>
                <a:latin typeface="Corbel" pitchFamily="34" charset="0"/>
              </a:rPr>
              <a:t>puissance publique</a:t>
            </a:r>
          </a:p>
        </p:txBody>
      </p:sp>
      <p:sp>
        <p:nvSpPr>
          <p:cNvPr id="11" name="Ellipse 10"/>
          <p:cNvSpPr/>
          <p:nvPr/>
        </p:nvSpPr>
        <p:spPr>
          <a:xfrm>
            <a:off x="2123728" y="2132856"/>
            <a:ext cx="3384376" cy="864096"/>
          </a:xfrm>
          <a:prstGeom prst="ellipse">
            <a:avLst/>
          </a:prstGeom>
          <a:solidFill>
            <a:schemeClr val="accent3">
              <a:lumMod val="20000"/>
              <a:lumOff val="80000"/>
            </a:schemeClr>
          </a:solidFill>
          <a:ln w="38100" cmpd="dbl">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rgbClr val="002060"/>
                </a:solidFill>
                <a:latin typeface="Corbel" pitchFamily="34" charset="0"/>
              </a:rPr>
              <a:t>Risque inondation</a:t>
            </a:r>
          </a:p>
          <a:p>
            <a:pPr algn="ctr"/>
            <a:r>
              <a:rPr lang="fr-FR" sz="2000" b="1" dirty="0">
                <a:solidFill>
                  <a:srgbClr val="002060"/>
                </a:solidFill>
                <a:latin typeface="Corbel" pitchFamily="34" charset="0"/>
              </a:rPr>
              <a:t>Crues décennales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268760"/>
            <a:ext cx="5040560" cy="101566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fr-FR" sz="2000" b="1" dirty="0">
                <a:solidFill>
                  <a:schemeClr val="bg1"/>
                </a:solidFill>
                <a:latin typeface="Corbel" pitchFamily="34" charset="0"/>
              </a:rPr>
              <a:t>6 - L’environnement au cœur du développement socio-économique du</a:t>
            </a:r>
          </a:p>
          <a:p>
            <a:pPr algn="ctr"/>
            <a:r>
              <a:rPr lang="fr-FR" sz="2000" b="1" dirty="0">
                <a:solidFill>
                  <a:schemeClr val="bg1"/>
                </a:solidFill>
                <a:latin typeface="Corbel" pitchFamily="34" charset="0"/>
              </a:rPr>
              <a:t>territoire</a:t>
            </a:r>
          </a:p>
        </p:txBody>
      </p:sp>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ZoneTexte 8"/>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Les deux scénarios jugés les plus souhaitables</a:t>
            </a:r>
            <a:endParaRPr lang="fr-FR" sz="3200" b="1" dirty="0">
              <a:solidFill>
                <a:srgbClr val="FF0000"/>
              </a:solidFill>
              <a:effectLst>
                <a:outerShdw blurRad="38100" dist="38100" dir="2700000" algn="tl">
                  <a:srgbClr val="C0C0C0"/>
                </a:outerShdw>
              </a:effectLst>
              <a:latin typeface="Corbel" pitchFamily="34" charset="0"/>
            </a:endParaRPr>
          </a:p>
        </p:txBody>
      </p:sp>
      <p:pic>
        <p:nvPicPr>
          <p:cNvPr id="7" name="Image 6"/>
          <p:cNvPicPr/>
          <p:nvPr/>
        </p:nvPicPr>
        <p:blipFill>
          <a:blip r:embed="rId5" cstate="screen"/>
          <a:srcRect/>
          <a:stretch>
            <a:fillRect/>
          </a:stretch>
        </p:blipFill>
        <p:spPr bwMode="auto">
          <a:xfrm>
            <a:off x="3275856" y="2276872"/>
            <a:ext cx="5868144" cy="4581129"/>
          </a:xfrm>
          <a:prstGeom prst="rect">
            <a:avLst/>
          </a:prstGeom>
          <a:noFill/>
        </p:spPr>
      </p:pic>
      <p:sp>
        <p:nvSpPr>
          <p:cNvPr id="10" name="Rectangle 9"/>
          <p:cNvSpPr/>
          <p:nvPr/>
        </p:nvSpPr>
        <p:spPr>
          <a:xfrm>
            <a:off x="251520" y="2564904"/>
            <a:ext cx="2880320" cy="3970318"/>
          </a:xfrm>
          <a:prstGeom prst="rect">
            <a:avLst/>
          </a:prstGeom>
        </p:spPr>
        <p:txBody>
          <a:bodyPr wrap="square">
            <a:spAutoFit/>
          </a:bodyPr>
          <a:lstStyle/>
          <a:p>
            <a:pPr lvl="0" eaLnBrk="1" hangingPunct="1">
              <a:buFont typeface="Wingdings" pitchFamily="2" charset="2"/>
              <a:buChar char="§"/>
            </a:pPr>
            <a:r>
              <a:rPr lang="fr-FR" dirty="0">
                <a:solidFill>
                  <a:schemeClr val="bg2">
                    <a:lumMod val="10000"/>
                  </a:schemeClr>
                </a:solidFill>
                <a:latin typeface="Corbel" pitchFamily="34" charset="0"/>
                <a:ea typeface="Calibri" pitchFamily="34" charset="0"/>
                <a:cs typeface="Times New Roman" pitchFamily="18" charset="0"/>
              </a:rPr>
              <a:t> Soutien aux pratiques agricoles et systèmes assurant le maintient de la qualité de l’eau, des </a:t>
            </a:r>
            <a:r>
              <a:rPr lang="fr-FR" b="1" dirty="0">
                <a:solidFill>
                  <a:schemeClr val="bg2">
                    <a:lumMod val="10000"/>
                  </a:schemeClr>
                </a:solidFill>
                <a:latin typeface="Corbel" pitchFamily="34" charset="0"/>
                <a:ea typeface="Calibri" pitchFamily="34" charset="0"/>
                <a:cs typeface="Times New Roman" pitchFamily="18" charset="0"/>
              </a:rPr>
              <a:t>sols et de la biodiversité</a:t>
            </a:r>
          </a:p>
          <a:p>
            <a:pPr lvl="0" eaLnBrk="1" hangingPunct="1">
              <a:buFont typeface="Wingdings" pitchFamily="2" charset="2"/>
              <a:buChar char="§"/>
            </a:pPr>
            <a:endParaRPr lang="fr-FR" dirty="0">
              <a:solidFill>
                <a:schemeClr val="bg2">
                  <a:lumMod val="10000"/>
                </a:schemeClr>
              </a:solidFill>
              <a:latin typeface="Corbel" pitchFamily="34" charset="0"/>
              <a:ea typeface="Calibri" pitchFamily="34" charset="0"/>
              <a:cs typeface="Times New Roman" pitchFamily="18" charset="0"/>
            </a:endParaRPr>
          </a:p>
          <a:p>
            <a:pPr lvl="0" eaLnBrk="1" hangingPunct="1">
              <a:buFont typeface="Wingdings" pitchFamily="2" charset="2"/>
              <a:buChar char="§"/>
            </a:pPr>
            <a:r>
              <a:rPr lang="fr-FR" dirty="0">
                <a:solidFill>
                  <a:schemeClr val="bg2">
                    <a:lumMod val="10000"/>
                  </a:schemeClr>
                </a:solidFill>
                <a:latin typeface="Corbel" pitchFamily="34" charset="0"/>
                <a:ea typeface="Calibri" pitchFamily="34" charset="0"/>
                <a:cs typeface="Times New Roman" pitchFamily="18" charset="0"/>
              </a:rPr>
              <a:t> Innovation dans l’industrie : processus économes, moins polluants ou valorisant les rejets</a:t>
            </a:r>
          </a:p>
          <a:p>
            <a:pPr lvl="0" eaLnBrk="1" hangingPunct="1">
              <a:buFont typeface="Wingdings" pitchFamily="2" charset="2"/>
              <a:buChar char="§"/>
            </a:pPr>
            <a:endParaRPr lang="fr-FR" dirty="0">
              <a:solidFill>
                <a:schemeClr val="bg2">
                  <a:lumMod val="10000"/>
                </a:schemeClr>
              </a:solidFill>
              <a:latin typeface="Corbel" pitchFamily="34" charset="0"/>
            </a:endParaRPr>
          </a:p>
          <a:p>
            <a:pPr lvl="0">
              <a:buFont typeface="Wingdings" pitchFamily="2" charset="2"/>
              <a:buChar char="§"/>
            </a:pPr>
            <a:r>
              <a:rPr lang="fr-FR" dirty="0">
                <a:solidFill>
                  <a:schemeClr val="bg2">
                    <a:lumMod val="10000"/>
                  </a:schemeClr>
                </a:solidFill>
                <a:latin typeface="Corbel" pitchFamily="34" charset="0"/>
                <a:ea typeface="Calibri" pitchFamily="34" charset="0"/>
                <a:cs typeface="Times New Roman" pitchFamily="18" charset="0"/>
              </a:rPr>
              <a:t> Infrastructures touristiques sous label écotourisme.</a:t>
            </a:r>
            <a:endParaRPr lang="fr-FR" dirty="0">
              <a:solidFill>
                <a:schemeClr val="bg2">
                  <a:lumMod val="10000"/>
                </a:schemeClr>
              </a:solidFill>
              <a:latin typeface="Corbel"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p:cNvPicPr/>
          <p:nvPr/>
        </p:nvPicPr>
        <p:blipFill>
          <a:blip r:embed="rId4" cstate="screen"/>
          <a:stretch>
            <a:fillRect/>
          </a:stretch>
        </p:blipFill>
        <p:spPr>
          <a:xfrm>
            <a:off x="2627784" y="2276872"/>
            <a:ext cx="6516217" cy="4581128"/>
          </a:xfrm>
          <a:prstGeom prst="rect">
            <a:avLst/>
          </a:prstGeom>
        </p:spPr>
      </p:pic>
      <p:sp>
        <p:nvSpPr>
          <p:cNvPr id="8" name="Rectangle 7"/>
          <p:cNvSpPr/>
          <p:nvPr/>
        </p:nvSpPr>
        <p:spPr>
          <a:xfrm>
            <a:off x="251520" y="1268760"/>
            <a:ext cx="5040560" cy="101566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fr-FR" sz="2000" b="1" dirty="0">
                <a:solidFill>
                  <a:schemeClr val="bg1"/>
                </a:solidFill>
                <a:latin typeface="Corbel" pitchFamily="34" charset="0"/>
              </a:rPr>
              <a:t>6 - L’environnement au cœur du développement socio-économique du</a:t>
            </a:r>
          </a:p>
          <a:p>
            <a:pPr algn="ctr"/>
            <a:r>
              <a:rPr lang="fr-FR" sz="2000" b="1" dirty="0">
                <a:solidFill>
                  <a:schemeClr val="bg1"/>
                </a:solidFill>
                <a:latin typeface="Corbel" pitchFamily="34" charset="0"/>
              </a:rPr>
              <a:t>territoire</a:t>
            </a:r>
          </a:p>
        </p:txBody>
      </p:sp>
      <p:pic>
        <p:nvPicPr>
          <p:cNvPr id="7172" name="Image 9" descr="rectangle-vert.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ZoneTexte 8"/>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Les deux scénarios jugés les plus souhaitables</a:t>
            </a:r>
            <a:endParaRPr lang="fr-FR" sz="3200" b="1" dirty="0">
              <a:solidFill>
                <a:srgbClr val="FF0000"/>
              </a:solidFill>
              <a:effectLst>
                <a:outerShdw blurRad="38100" dist="38100" dir="2700000" algn="tl">
                  <a:srgbClr val="C0C0C0"/>
                </a:outerShdw>
              </a:effectLst>
              <a:latin typeface="Corbel" pitchFamily="34" charset="0"/>
            </a:endParaRPr>
          </a:p>
        </p:txBody>
      </p:sp>
      <p:sp>
        <p:nvSpPr>
          <p:cNvPr id="11" name="Ellipse 10"/>
          <p:cNvSpPr/>
          <p:nvPr/>
        </p:nvSpPr>
        <p:spPr>
          <a:xfrm>
            <a:off x="2123728" y="2132856"/>
            <a:ext cx="3384376" cy="864096"/>
          </a:xfrm>
          <a:prstGeom prst="ellipse">
            <a:avLst/>
          </a:prstGeom>
          <a:solidFill>
            <a:schemeClr val="accent3">
              <a:lumMod val="20000"/>
              <a:lumOff val="80000"/>
            </a:schemeClr>
          </a:solidFill>
          <a:ln w="38100" cmpd="dbl">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rgbClr val="002060"/>
                </a:solidFill>
                <a:latin typeface="Corbel" pitchFamily="34" charset="0"/>
              </a:rPr>
              <a:t>Etiages</a:t>
            </a:r>
          </a:p>
          <a:p>
            <a:pPr algn="ctr"/>
            <a:r>
              <a:rPr lang="fr-FR" sz="2000" b="1" dirty="0">
                <a:solidFill>
                  <a:srgbClr val="002060"/>
                </a:solidFill>
                <a:latin typeface="Corbel" pitchFamily="34" charset="0"/>
              </a:rPr>
              <a:t>Déficit quantitatif</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268760"/>
            <a:ext cx="5040560" cy="101566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fr-FR" sz="2000" b="1" dirty="0">
                <a:solidFill>
                  <a:schemeClr val="bg1"/>
                </a:solidFill>
                <a:latin typeface="Corbel" pitchFamily="34" charset="0"/>
              </a:rPr>
              <a:t>6 - L’environnement au cœur du développement socio-économique du</a:t>
            </a:r>
          </a:p>
          <a:p>
            <a:pPr algn="ctr"/>
            <a:r>
              <a:rPr lang="fr-FR" sz="2000" b="1" dirty="0">
                <a:solidFill>
                  <a:schemeClr val="bg1"/>
                </a:solidFill>
                <a:latin typeface="Corbel" pitchFamily="34" charset="0"/>
              </a:rPr>
              <a:t>territoire</a:t>
            </a:r>
          </a:p>
        </p:txBody>
      </p:sp>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ZoneTexte 8"/>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Les deux scénarios jugés les plus souhaitables</a:t>
            </a:r>
            <a:endParaRPr lang="fr-FR" sz="3200" b="1" dirty="0">
              <a:solidFill>
                <a:srgbClr val="FF0000"/>
              </a:solidFill>
              <a:effectLst>
                <a:outerShdw blurRad="38100" dist="38100" dir="2700000" algn="tl">
                  <a:srgbClr val="C0C0C0"/>
                </a:outerShdw>
              </a:effectLst>
              <a:latin typeface="Corbel" pitchFamily="34" charset="0"/>
            </a:endParaRPr>
          </a:p>
        </p:txBody>
      </p:sp>
      <p:pic>
        <p:nvPicPr>
          <p:cNvPr id="7" name="Image 6"/>
          <p:cNvPicPr/>
          <p:nvPr/>
        </p:nvPicPr>
        <p:blipFill>
          <a:blip r:embed="rId5" cstate="screen"/>
          <a:stretch>
            <a:fillRect/>
          </a:stretch>
        </p:blipFill>
        <p:spPr>
          <a:xfrm>
            <a:off x="2843809" y="2276872"/>
            <a:ext cx="6300192" cy="4581128"/>
          </a:xfrm>
          <a:prstGeom prst="rect">
            <a:avLst/>
          </a:prstGeom>
        </p:spPr>
      </p:pic>
      <p:sp>
        <p:nvSpPr>
          <p:cNvPr id="12" name="Ellipse 11"/>
          <p:cNvSpPr/>
          <p:nvPr/>
        </p:nvSpPr>
        <p:spPr>
          <a:xfrm>
            <a:off x="2411760" y="2132856"/>
            <a:ext cx="3384376" cy="864096"/>
          </a:xfrm>
          <a:prstGeom prst="ellipse">
            <a:avLst/>
          </a:prstGeom>
          <a:solidFill>
            <a:schemeClr val="accent3">
              <a:lumMod val="20000"/>
              <a:lumOff val="80000"/>
            </a:schemeClr>
          </a:solidFill>
          <a:ln w="38100" cmpd="dbl">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rgbClr val="002060"/>
                </a:solidFill>
                <a:latin typeface="Corbel" pitchFamily="34" charset="0"/>
              </a:rPr>
              <a:t>Qualité de l’eau</a:t>
            </a:r>
          </a:p>
          <a:p>
            <a:pPr algn="ctr"/>
            <a:r>
              <a:rPr lang="fr-FR" sz="2000" b="1" dirty="0">
                <a:solidFill>
                  <a:srgbClr val="002060"/>
                </a:solidFill>
                <a:latin typeface="Corbel" pitchFamily="34" charset="0"/>
              </a:rPr>
              <a:t>Bon Etat DCE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Image 3"/>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589463" y="3213199"/>
            <a:ext cx="343852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27"/>
          <p:cNvSpPr/>
          <p:nvPr>
            <p:custDataLst>
              <p:tags r:id="rId1"/>
            </p:custDataLst>
          </p:nvPr>
        </p:nvSpPr>
        <p:spPr>
          <a:xfrm>
            <a:off x="34925" y="26988"/>
            <a:ext cx="3203575" cy="5778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solidFill>
                <a:schemeClr val="bg1"/>
              </a:solidFill>
              <a:latin typeface="Corbel" pitchFamily="34" charset="0"/>
              <a:cs typeface="Arial" pitchFamily="34" charset="0"/>
            </a:endParaRPr>
          </a:p>
        </p:txBody>
      </p:sp>
      <p:sp>
        <p:nvSpPr>
          <p:cNvPr id="6149" name="ZoneTexte 30"/>
          <p:cNvSpPr txBox="1">
            <a:spLocks noChangeArrowheads="1"/>
          </p:cNvSpPr>
          <p:nvPr>
            <p:custDataLst>
              <p:tags r:id="rId2"/>
            </p:custDataLst>
          </p:nvPr>
        </p:nvSpPr>
        <p:spPr bwMode="auto">
          <a:xfrm>
            <a:off x="250576" y="1772816"/>
            <a:ext cx="8497888" cy="4216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r-FR" altLang="fr-FR" sz="3600" dirty="0">
                <a:solidFill>
                  <a:srgbClr val="136B9D"/>
                </a:solidFill>
                <a:latin typeface="Corbel" pitchFamily="34" charset="0"/>
                <a:ea typeface="ヒラギノ角ゴ Pro W3" pitchFamily="-104" charset="-128"/>
              </a:rPr>
              <a:t> </a:t>
            </a:r>
            <a:r>
              <a:rPr lang="fr-FR" altLang="fr-FR" sz="3600" b="1" dirty="0">
                <a:solidFill>
                  <a:srgbClr val="136B9D"/>
                </a:solidFill>
                <a:latin typeface="Corbel" pitchFamily="34" charset="0"/>
                <a:ea typeface="ヒラギノ角ゴ Pro W3" pitchFamily="-104" charset="-128"/>
              </a:rPr>
              <a:t>Rappel des objectifs et démarche de la prospective Adour 2050</a:t>
            </a:r>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r>
              <a:rPr lang="fr-FR" altLang="fr-FR" sz="2800" b="1" dirty="0">
                <a:solidFill>
                  <a:srgbClr val="136B9D"/>
                </a:solidFill>
                <a:latin typeface="Corbel" pitchFamily="34" charset="0"/>
                <a:ea typeface="ヒラギノ角ゴ Pro W3" pitchFamily="-104" charset="-128"/>
              </a:rPr>
              <a:t>Mathilde </a:t>
            </a:r>
            <a:r>
              <a:rPr lang="fr-FR" altLang="fr-FR" sz="2800" b="1" dirty="0" err="1">
                <a:solidFill>
                  <a:srgbClr val="136B9D"/>
                </a:solidFill>
                <a:latin typeface="Corbel" pitchFamily="34" charset="0"/>
                <a:ea typeface="ヒラギノ角ゴ Pro W3" pitchFamily="-104" charset="-128"/>
              </a:rPr>
              <a:t>Chaussecourte</a:t>
            </a:r>
            <a:r>
              <a:rPr lang="fr-FR" altLang="fr-FR" sz="2800" b="1" dirty="0">
                <a:solidFill>
                  <a:srgbClr val="136B9D"/>
                </a:solidFill>
                <a:latin typeface="Corbel" pitchFamily="34" charset="0"/>
                <a:ea typeface="ヒラギノ角ゴ Pro W3" pitchFamily="-104" charset="-128"/>
              </a:rPr>
              <a:t>, Institution Adour</a:t>
            </a:r>
          </a:p>
        </p:txBody>
      </p:sp>
      <p:grpSp>
        <p:nvGrpSpPr>
          <p:cNvPr id="2" name="Groupe 32"/>
          <p:cNvGrpSpPr>
            <a:grpSpLocks/>
          </p:cNvGrpSpPr>
          <p:nvPr/>
        </p:nvGrpSpPr>
        <p:grpSpPr bwMode="auto">
          <a:xfrm>
            <a:off x="1836738" y="2852836"/>
            <a:ext cx="5327650" cy="2592388"/>
            <a:chOff x="3275856" y="3357048"/>
            <a:chExt cx="5328592" cy="2591868"/>
          </a:xfrm>
        </p:grpSpPr>
        <p:pic>
          <p:nvPicPr>
            <p:cNvPr id="6162" name="Image 35" descr="divisers.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275856" y="5434566"/>
              <a:ext cx="5328592"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3" name="Image 37" descr="divisers.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0800000">
              <a:off x="3275856" y="3357048"/>
              <a:ext cx="5328592"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153" name="Picture 15"/>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71550" y="3213199"/>
            <a:ext cx="3455988"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5" name="AutoShape 24"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sp>
        <p:nvSpPr>
          <p:cNvPr id="6156" name="AutoShape 26"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sp>
        <p:nvSpPr>
          <p:cNvPr id="6157" name="AutoShape 28"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pic>
        <p:nvPicPr>
          <p:cNvPr id="6160" name="Image 1"/>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418431" y="404813"/>
            <a:ext cx="2065337"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 29" descr="papillon.png"/>
          <p:cNvPicPr>
            <a:picLocks noChangeAspect="1" noChangeArrowheads="1"/>
          </p:cNvPicPr>
          <p:nvPr>
            <p:custDataLst>
              <p:tags r:id="rId3"/>
            </p:custDataLst>
          </p:nvPr>
        </p:nvPicPr>
        <p:blipFill>
          <a:blip r:embed="rId10" cstate="screen">
            <a:lum bright="38000" contrast="-44000"/>
            <a:extLst>
              <a:ext uri="{28A0092B-C50C-407E-A947-70E740481C1C}">
                <a14:useLocalDpi xmlns:a14="http://schemas.microsoft.com/office/drawing/2010/main"/>
              </a:ext>
            </a:extLst>
          </a:blip>
          <a:srcRect/>
          <a:stretch>
            <a:fillRect/>
          </a:stretch>
        </p:blipFill>
        <p:spPr bwMode="auto">
          <a:xfrm>
            <a:off x="7308304" y="44624"/>
            <a:ext cx="1682374" cy="1745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268760"/>
            <a:ext cx="5040560" cy="101566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fr-FR" sz="2000" b="1" dirty="0">
                <a:solidFill>
                  <a:schemeClr val="bg1"/>
                </a:solidFill>
                <a:latin typeface="Corbel" pitchFamily="34" charset="0"/>
              </a:rPr>
              <a:t>6 - L’environnement au cœur du développement socio-économique du</a:t>
            </a:r>
          </a:p>
          <a:p>
            <a:pPr algn="ctr"/>
            <a:r>
              <a:rPr lang="fr-FR" sz="2000" b="1" dirty="0">
                <a:solidFill>
                  <a:schemeClr val="bg1"/>
                </a:solidFill>
                <a:latin typeface="Corbel" pitchFamily="34" charset="0"/>
              </a:rPr>
              <a:t>territoire</a:t>
            </a:r>
          </a:p>
        </p:txBody>
      </p:sp>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ZoneTexte 8"/>
          <p:cNvSpPr txBox="1"/>
          <p:nvPr>
            <p:custDataLst>
              <p:tags r:id="rId1"/>
            </p:custDataLst>
          </p:nvPr>
        </p:nvSpPr>
        <p:spPr>
          <a:xfrm>
            <a:off x="179512" y="188640"/>
            <a:ext cx="8497192"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Les deux scénarios jugés les plus souhaitables</a:t>
            </a:r>
            <a:endParaRPr lang="fr-FR" sz="3200" b="1" dirty="0">
              <a:solidFill>
                <a:srgbClr val="FF0000"/>
              </a:solidFill>
              <a:effectLst>
                <a:outerShdw blurRad="38100" dist="38100" dir="2700000" algn="tl">
                  <a:srgbClr val="C0C0C0"/>
                </a:outerShdw>
              </a:effectLst>
              <a:latin typeface="Corbel" pitchFamily="34" charset="0"/>
            </a:endParaRPr>
          </a:p>
        </p:txBody>
      </p:sp>
      <p:pic>
        <p:nvPicPr>
          <p:cNvPr id="6" name="Image 5"/>
          <p:cNvPicPr/>
          <p:nvPr/>
        </p:nvPicPr>
        <p:blipFill>
          <a:blip r:embed="rId5" cstate="screen"/>
          <a:stretch>
            <a:fillRect/>
          </a:stretch>
        </p:blipFill>
        <p:spPr>
          <a:xfrm>
            <a:off x="2915816" y="2276872"/>
            <a:ext cx="6228184" cy="4581128"/>
          </a:xfrm>
          <a:prstGeom prst="rect">
            <a:avLst/>
          </a:prstGeom>
        </p:spPr>
      </p:pic>
      <p:sp>
        <p:nvSpPr>
          <p:cNvPr id="10" name="Ellipse 9"/>
          <p:cNvSpPr/>
          <p:nvPr/>
        </p:nvSpPr>
        <p:spPr>
          <a:xfrm>
            <a:off x="2267744" y="2132856"/>
            <a:ext cx="3384376" cy="864096"/>
          </a:xfrm>
          <a:prstGeom prst="ellipse">
            <a:avLst/>
          </a:prstGeom>
          <a:solidFill>
            <a:schemeClr val="accent3">
              <a:lumMod val="20000"/>
              <a:lumOff val="80000"/>
            </a:schemeClr>
          </a:solidFill>
          <a:ln w="38100" cmpd="dbl">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rgbClr val="002060"/>
                </a:solidFill>
                <a:latin typeface="Corbel" pitchFamily="34" charset="0"/>
              </a:rPr>
              <a:t>Risque inondation</a:t>
            </a:r>
          </a:p>
          <a:p>
            <a:pPr algn="ctr"/>
            <a:r>
              <a:rPr lang="fr-FR" sz="2000" b="1" dirty="0">
                <a:solidFill>
                  <a:srgbClr val="002060"/>
                </a:solidFill>
                <a:latin typeface="Corbel" pitchFamily="34" charset="0"/>
              </a:rPr>
              <a:t>Crues décennales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Image 3"/>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589463" y="3213199"/>
            <a:ext cx="343852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27"/>
          <p:cNvSpPr/>
          <p:nvPr>
            <p:custDataLst>
              <p:tags r:id="rId1"/>
            </p:custDataLst>
          </p:nvPr>
        </p:nvSpPr>
        <p:spPr>
          <a:xfrm>
            <a:off x="34925" y="26988"/>
            <a:ext cx="3203575" cy="5778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solidFill>
                <a:schemeClr val="bg1"/>
              </a:solidFill>
              <a:latin typeface="Corbel" pitchFamily="34" charset="0"/>
              <a:cs typeface="Arial" pitchFamily="34" charset="0"/>
            </a:endParaRPr>
          </a:p>
        </p:txBody>
      </p:sp>
      <p:sp>
        <p:nvSpPr>
          <p:cNvPr id="6149" name="ZoneTexte 30"/>
          <p:cNvSpPr txBox="1">
            <a:spLocks noChangeArrowheads="1"/>
          </p:cNvSpPr>
          <p:nvPr>
            <p:custDataLst>
              <p:tags r:id="rId2"/>
            </p:custDataLst>
          </p:nvPr>
        </p:nvSpPr>
        <p:spPr bwMode="auto">
          <a:xfrm>
            <a:off x="250576" y="2214731"/>
            <a:ext cx="8497888"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r-FR" altLang="fr-FR" sz="3600" dirty="0">
                <a:solidFill>
                  <a:srgbClr val="136B9D"/>
                </a:solidFill>
                <a:latin typeface="Corbel" pitchFamily="34" charset="0"/>
                <a:ea typeface="ヒラギノ角ゴ Pro W3" pitchFamily="-104" charset="-128"/>
              </a:rPr>
              <a:t> </a:t>
            </a:r>
            <a:r>
              <a:rPr lang="fr-FR" altLang="fr-FR" sz="3600" b="1" dirty="0">
                <a:solidFill>
                  <a:srgbClr val="136B9D"/>
                </a:solidFill>
                <a:latin typeface="Corbel" pitchFamily="34" charset="0"/>
                <a:ea typeface="ヒラギノ角ゴ Pro W3" pitchFamily="-104" charset="-128"/>
              </a:rPr>
              <a:t>Pourquoi choisir ces deux scénarios? </a:t>
            </a:r>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r>
              <a:rPr lang="fr-FR" altLang="fr-FR" sz="2800" b="1" dirty="0">
                <a:solidFill>
                  <a:srgbClr val="136B9D"/>
                </a:solidFill>
                <a:latin typeface="Corbel" pitchFamily="34" charset="0"/>
                <a:ea typeface="ヒラギノ角ゴ Pro W3" pitchFamily="-104" charset="-128"/>
              </a:rPr>
              <a:t>Paul </a:t>
            </a:r>
            <a:r>
              <a:rPr lang="fr-FR" altLang="fr-FR" sz="2800" b="1" dirty="0" err="1">
                <a:solidFill>
                  <a:srgbClr val="136B9D"/>
                </a:solidFill>
                <a:latin typeface="Corbel" pitchFamily="34" charset="0"/>
                <a:ea typeface="ヒラギノ角ゴ Pro W3" pitchFamily="-104" charset="-128"/>
              </a:rPr>
              <a:t>Carrère</a:t>
            </a:r>
            <a:r>
              <a:rPr lang="fr-FR" altLang="fr-FR" sz="2800" b="1" dirty="0">
                <a:solidFill>
                  <a:srgbClr val="136B9D"/>
                </a:solidFill>
                <a:latin typeface="Corbel" pitchFamily="34" charset="0"/>
                <a:ea typeface="ヒラギノ角ゴ Pro W3" pitchFamily="-104" charset="-128"/>
              </a:rPr>
              <a:t>, Président, Institution Adour</a:t>
            </a:r>
          </a:p>
        </p:txBody>
      </p:sp>
      <p:grpSp>
        <p:nvGrpSpPr>
          <p:cNvPr id="2" name="Groupe 32"/>
          <p:cNvGrpSpPr>
            <a:grpSpLocks/>
          </p:cNvGrpSpPr>
          <p:nvPr/>
        </p:nvGrpSpPr>
        <p:grpSpPr bwMode="auto">
          <a:xfrm>
            <a:off x="1836738" y="2852836"/>
            <a:ext cx="5327650" cy="2592388"/>
            <a:chOff x="3275856" y="3357048"/>
            <a:chExt cx="5328592" cy="2591868"/>
          </a:xfrm>
        </p:grpSpPr>
        <p:pic>
          <p:nvPicPr>
            <p:cNvPr id="6162" name="Image 35" descr="divisers.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275856" y="5434566"/>
              <a:ext cx="5328592"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3" name="Image 37" descr="divisers.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0800000">
              <a:off x="3275856" y="3357048"/>
              <a:ext cx="5328592"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153" name="Picture 15"/>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71550" y="3213199"/>
            <a:ext cx="3455988"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5" name="AutoShape 24"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sp>
        <p:nvSpPr>
          <p:cNvPr id="6156" name="AutoShape 26"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sp>
        <p:nvSpPr>
          <p:cNvPr id="6157" name="AutoShape 28"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pic>
        <p:nvPicPr>
          <p:cNvPr id="6160" name="Image 1"/>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418431" y="404813"/>
            <a:ext cx="2065337"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 29" descr="papillon.png"/>
          <p:cNvPicPr>
            <a:picLocks noChangeAspect="1" noChangeArrowheads="1"/>
          </p:cNvPicPr>
          <p:nvPr>
            <p:custDataLst>
              <p:tags r:id="rId3"/>
            </p:custDataLst>
          </p:nvPr>
        </p:nvPicPr>
        <p:blipFill>
          <a:blip r:embed="rId10" cstate="screen">
            <a:lum bright="38000" contrast="-44000"/>
            <a:extLst>
              <a:ext uri="{28A0092B-C50C-407E-A947-70E740481C1C}">
                <a14:useLocalDpi xmlns:a14="http://schemas.microsoft.com/office/drawing/2010/main"/>
              </a:ext>
            </a:extLst>
          </a:blip>
          <a:srcRect/>
          <a:stretch>
            <a:fillRect/>
          </a:stretch>
        </p:blipFill>
        <p:spPr bwMode="auto">
          <a:xfrm>
            <a:off x="7308304" y="44624"/>
            <a:ext cx="1682374" cy="1745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ZoneTexte 3"/>
          <p:cNvSpPr txBox="1">
            <a:spLocks noChangeArrowheads="1"/>
          </p:cNvSpPr>
          <p:nvPr>
            <p:custDataLst>
              <p:tags r:id="rId1"/>
            </p:custDataLst>
          </p:nvPr>
        </p:nvSpPr>
        <p:spPr bwMode="auto">
          <a:xfrm>
            <a:off x="1979712" y="2060848"/>
            <a:ext cx="6192688" cy="954107"/>
          </a:xfrm>
          <a:prstGeom prst="rect">
            <a:avLst/>
          </a:prstGeom>
          <a:noFill/>
          <a:ln w="9525">
            <a:noFill/>
            <a:miter lim="800000"/>
            <a:headEnd/>
            <a:tailEnd/>
          </a:ln>
        </p:spPr>
        <p:txBody>
          <a:bodyPr wrap="square">
            <a:spAutoFit/>
          </a:bodyPr>
          <a:lstStyle/>
          <a:p>
            <a:pPr marL="449263" indent="-449263" eaLnBrk="1" hangingPunct="1">
              <a:defRPr/>
            </a:pPr>
            <a:r>
              <a:rPr lang="fr-FR" altLang="fr-FR" sz="2800" b="1" dirty="0">
                <a:solidFill>
                  <a:schemeClr val="accent1">
                    <a:lumMod val="75000"/>
                  </a:schemeClr>
                </a:solidFill>
                <a:latin typeface="Corbel" pitchFamily="34" charset="0"/>
                <a:ea typeface="ヒラギノ角ゴ Pro W3" pitchFamily="-104" charset="-128"/>
              </a:rPr>
              <a:t>Questions de compréhension ?</a:t>
            </a:r>
          </a:p>
          <a:p>
            <a:pPr marL="449263" indent="-449263" eaLnBrk="1" hangingPunct="1">
              <a:defRPr/>
            </a:pPr>
            <a:r>
              <a:rPr lang="fr-FR" altLang="fr-FR" sz="2800" b="1" dirty="0">
                <a:solidFill>
                  <a:schemeClr val="accent1">
                    <a:lumMod val="75000"/>
                  </a:schemeClr>
                </a:solidFill>
                <a:latin typeface="Corbel" pitchFamily="34" charset="0"/>
                <a:ea typeface="ヒラギノ角ゴ Pro W3" pitchFamily="-104" charset="-128"/>
              </a:rPr>
              <a:t>Réactions sur les scénarios ?</a:t>
            </a:r>
          </a:p>
        </p:txBody>
      </p:sp>
      <p:sp>
        <p:nvSpPr>
          <p:cNvPr id="9" name="ZoneTexte 8"/>
          <p:cNvSpPr txBox="1"/>
          <p:nvPr>
            <p:custDataLst>
              <p:tags r:id="rId2"/>
            </p:custDataLst>
          </p:nvPr>
        </p:nvSpPr>
        <p:spPr>
          <a:xfrm>
            <a:off x="179512" y="188640"/>
            <a:ext cx="8712968"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Quelles suites pour la prospective Adour 2050 ?</a:t>
            </a:r>
            <a:endParaRPr lang="fr-FR" sz="3200" dirty="0">
              <a:latin typeface="Corbel" pitchFamily="34" charset="0"/>
            </a:endParaRPr>
          </a:p>
        </p:txBody>
      </p:sp>
      <p:pic>
        <p:nvPicPr>
          <p:cNvPr id="7172" name="Image 9" descr="rectangle-vert.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50825" y="790675"/>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067944" y="3645023"/>
            <a:ext cx="3672408" cy="1839239"/>
          </a:xfrm>
          <a:prstGeom prst="rect">
            <a:avLst/>
          </a:prstGeom>
        </p:spPr>
      </p:pic>
    </p:spTree>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Image 3"/>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589463" y="3213199"/>
            <a:ext cx="343852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27"/>
          <p:cNvSpPr/>
          <p:nvPr>
            <p:custDataLst>
              <p:tags r:id="rId1"/>
            </p:custDataLst>
          </p:nvPr>
        </p:nvSpPr>
        <p:spPr>
          <a:xfrm>
            <a:off x="34925" y="26988"/>
            <a:ext cx="3203575" cy="5778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solidFill>
                <a:schemeClr val="bg1"/>
              </a:solidFill>
              <a:latin typeface="Corbel" pitchFamily="34" charset="0"/>
              <a:cs typeface="Arial" pitchFamily="34" charset="0"/>
            </a:endParaRPr>
          </a:p>
        </p:txBody>
      </p:sp>
      <p:sp>
        <p:nvSpPr>
          <p:cNvPr id="6149" name="ZoneTexte 30"/>
          <p:cNvSpPr txBox="1">
            <a:spLocks noChangeArrowheads="1"/>
          </p:cNvSpPr>
          <p:nvPr>
            <p:custDataLst>
              <p:tags r:id="rId2"/>
            </p:custDataLst>
          </p:nvPr>
        </p:nvSpPr>
        <p:spPr bwMode="auto">
          <a:xfrm>
            <a:off x="250576" y="1772816"/>
            <a:ext cx="8497888" cy="4216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r-FR" altLang="fr-FR" sz="3600" dirty="0">
                <a:solidFill>
                  <a:srgbClr val="136B9D"/>
                </a:solidFill>
                <a:latin typeface="Corbel" pitchFamily="34" charset="0"/>
                <a:ea typeface="ヒラギノ角ゴ Pro W3" pitchFamily="-104" charset="-128"/>
              </a:rPr>
              <a:t> </a:t>
            </a:r>
            <a:r>
              <a:rPr lang="fr-FR" altLang="fr-FR" sz="3600" b="1" dirty="0">
                <a:solidFill>
                  <a:srgbClr val="136B9D"/>
                </a:solidFill>
                <a:latin typeface="Corbel" pitchFamily="34" charset="0"/>
                <a:ea typeface="ヒラギノ角ゴ Pro W3" pitchFamily="-104" charset="-128"/>
              </a:rPr>
              <a:t>Quelle(s) suite(s) pour la </a:t>
            </a:r>
          </a:p>
          <a:p>
            <a:pPr algn="ctr" eaLnBrk="1" hangingPunct="1"/>
            <a:r>
              <a:rPr lang="fr-FR" altLang="fr-FR" sz="3600" b="1" dirty="0">
                <a:solidFill>
                  <a:srgbClr val="136B9D"/>
                </a:solidFill>
                <a:latin typeface="Corbel" pitchFamily="34" charset="0"/>
                <a:ea typeface="ヒラギノ角ゴ Pro W3" pitchFamily="-104" charset="-128"/>
              </a:rPr>
              <a:t>prospective Adour 2050? </a:t>
            </a:r>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r>
              <a:rPr lang="fr-FR" altLang="fr-FR" sz="2800" b="1" dirty="0">
                <a:solidFill>
                  <a:srgbClr val="136B9D"/>
                </a:solidFill>
                <a:latin typeface="Corbel" pitchFamily="34" charset="0"/>
                <a:ea typeface="ヒラギノ角ゴ Pro W3" pitchFamily="-104" charset="-128"/>
              </a:rPr>
              <a:t>Mathilde </a:t>
            </a:r>
            <a:r>
              <a:rPr lang="fr-FR" altLang="fr-FR" sz="2800" b="1" dirty="0" err="1">
                <a:solidFill>
                  <a:srgbClr val="136B9D"/>
                </a:solidFill>
                <a:latin typeface="Corbel" pitchFamily="34" charset="0"/>
                <a:ea typeface="ヒラギノ角ゴ Pro W3" pitchFamily="-104" charset="-128"/>
              </a:rPr>
              <a:t>Chaussecourte</a:t>
            </a:r>
            <a:r>
              <a:rPr lang="fr-FR" altLang="fr-FR" sz="2800" b="1" dirty="0">
                <a:solidFill>
                  <a:srgbClr val="136B9D"/>
                </a:solidFill>
                <a:latin typeface="Corbel" pitchFamily="34" charset="0"/>
                <a:ea typeface="ヒラギノ角ゴ Pro W3" pitchFamily="-104" charset="-128"/>
              </a:rPr>
              <a:t>, Institution Adour</a:t>
            </a:r>
          </a:p>
        </p:txBody>
      </p:sp>
      <p:grpSp>
        <p:nvGrpSpPr>
          <p:cNvPr id="2" name="Groupe 32"/>
          <p:cNvGrpSpPr>
            <a:grpSpLocks/>
          </p:cNvGrpSpPr>
          <p:nvPr/>
        </p:nvGrpSpPr>
        <p:grpSpPr bwMode="auto">
          <a:xfrm>
            <a:off x="1836738" y="2852836"/>
            <a:ext cx="5327650" cy="2592388"/>
            <a:chOff x="3275856" y="3357048"/>
            <a:chExt cx="5328592" cy="2591868"/>
          </a:xfrm>
        </p:grpSpPr>
        <p:pic>
          <p:nvPicPr>
            <p:cNvPr id="6162" name="Image 35" descr="divisers.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275856" y="5434566"/>
              <a:ext cx="5328592"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3" name="Image 37" descr="divisers.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0800000">
              <a:off x="3275856" y="3357048"/>
              <a:ext cx="5328592"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153" name="Picture 15"/>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71550" y="3213199"/>
            <a:ext cx="3455988"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5" name="AutoShape 24"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sp>
        <p:nvSpPr>
          <p:cNvPr id="6156" name="AutoShape 26"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sp>
        <p:nvSpPr>
          <p:cNvPr id="6157" name="AutoShape 28"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pic>
        <p:nvPicPr>
          <p:cNvPr id="6160" name="Image 1"/>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418431" y="404813"/>
            <a:ext cx="2065337"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 29" descr="papillon.png"/>
          <p:cNvPicPr>
            <a:picLocks noChangeAspect="1" noChangeArrowheads="1"/>
          </p:cNvPicPr>
          <p:nvPr>
            <p:custDataLst>
              <p:tags r:id="rId3"/>
            </p:custDataLst>
          </p:nvPr>
        </p:nvPicPr>
        <p:blipFill>
          <a:blip r:embed="rId10" cstate="screen">
            <a:lum bright="38000" contrast="-44000"/>
            <a:extLst>
              <a:ext uri="{28A0092B-C50C-407E-A947-70E740481C1C}">
                <a14:useLocalDpi xmlns:a14="http://schemas.microsoft.com/office/drawing/2010/main"/>
              </a:ext>
            </a:extLst>
          </a:blip>
          <a:srcRect/>
          <a:stretch>
            <a:fillRect/>
          </a:stretch>
        </p:blipFill>
        <p:spPr bwMode="auto">
          <a:xfrm>
            <a:off x="7308304" y="44624"/>
            <a:ext cx="1682374" cy="1745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p:cNvSpPr txBox="1"/>
          <p:nvPr>
            <p:custDataLst>
              <p:tags r:id="rId1"/>
            </p:custDataLst>
          </p:nvPr>
        </p:nvSpPr>
        <p:spPr>
          <a:xfrm>
            <a:off x="179512" y="188640"/>
            <a:ext cx="8425184"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La démarche générale</a:t>
            </a:r>
            <a:endParaRPr lang="fr-FR" sz="3200" dirty="0">
              <a:latin typeface="Corbel" pitchFamily="34" charset="0"/>
            </a:endParaRPr>
          </a:p>
        </p:txBody>
      </p:sp>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4" name="Image 1"/>
          <p:cNvPicPr>
            <a:picLocks noChangeAspect="1" noChangeArrowheads="1"/>
          </p:cNvPicPr>
          <p:nvPr/>
        </p:nvPicPr>
        <p:blipFill>
          <a:blip r:embed="rId5" cstate="screen"/>
          <a:srcRect/>
          <a:stretch>
            <a:fillRect/>
          </a:stretch>
        </p:blipFill>
        <p:spPr bwMode="auto">
          <a:xfrm>
            <a:off x="2143522" y="1052736"/>
            <a:ext cx="5704180" cy="5400600"/>
          </a:xfrm>
          <a:prstGeom prst="rect">
            <a:avLst/>
          </a:prstGeom>
          <a:noFill/>
          <a:ln w="9525">
            <a:noFill/>
            <a:miter lim="800000"/>
            <a:headEnd/>
            <a:tailEnd/>
          </a:ln>
        </p:spPr>
      </p:pic>
      <p:sp>
        <p:nvSpPr>
          <p:cNvPr id="49155" name="Text Box 3"/>
          <p:cNvSpPr txBox="1">
            <a:spLocks noChangeArrowheads="1"/>
          </p:cNvSpPr>
          <p:nvPr/>
        </p:nvSpPr>
        <p:spPr bwMode="auto">
          <a:xfrm>
            <a:off x="4499992" y="3861048"/>
            <a:ext cx="3312368" cy="1078777"/>
          </a:xfrm>
          <a:prstGeom prst="rect">
            <a:avLst/>
          </a:prstGeom>
          <a:solidFill>
            <a:srgbClr val="548DD4"/>
          </a:solidFill>
          <a:ln w="31750">
            <a:solidFill>
              <a:srgbClr val="4F81BD"/>
            </a:solid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orbel" pitchFamily="34" charset="0"/>
              </a:rPr>
              <a:t>Phase 2 - Elaboration collective des scénarios alternatifs et choix des scénarios « admissibles »</a:t>
            </a:r>
            <a:endParaRPr kumimoji="0" lang="fr-FR" sz="1600" b="0" i="0" u="none" strike="noStrike" cap="none" normalizeH="0" baseline="0" dirty="0">
              <a:ln>
                <a:noFill/>
              </a:ln>
              <a:solidFill>
                <a:schemeClr val="tx1"/>
              </a:solidFill>
              <a:effectLst/>
              <a:latin typeface="Corbel" pitchFamily="34" charset="0"/>
            </a:endParaRPr>
          </a:p>
        </p:txBody>
      </p:sp>
      <p:sp>
        <p:nvSpPr>
          <p:cNvPr id="10" name="Rectangle 9"/>
          <p:cNvSpPr/>
          <p:nvPr/>
        </p:nvSpPr>
        <p:spPr>
          <a:xfrm>
            <a:off x="4542642" y="5374559"/>
            <a:ext cx="3269718" cy="1006769"/>
          </a:xfrm>
          <a:prstGeom prst="rect">
            <a:avLst/>
          </a:prstGeom>
          <a:noFill/>
          <a:ln w="762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fr-FR">
              <a:latin typeface="Corbel" pitchFamily="34" charset="0"/>
            </a:endParaRPr>
          </a:p>
        </p:txBody>
      </p:sp>
      <p:cxnSp>
        <p:nvCxnSpPr>
          <p:cNvPr id="7" name="Connecteur droit avec flèche 6"/>
          <p:cNvCxnSpPr/>
          <p:nvPr/>
        </p:nvCxnSpPr>
        <p:spPr>
          <a:xfrm flipH="1">
            <a:off x="1881968" y="1052736"/>
            <a:ext cx="25736" cy="5328592"/>
          </a:xfrm>
          <a:prstGeom prst="straightConnector1">
            <a:avLst/>
          </a:prstGeom>
          <a:ln>
            <a:solidFill>
              <a:srgbClr val="C0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 name="ZoneTexte 7"/>
          <p:cNvSpPr txBox="1"/>
          <p:nvPr/>
        </p:nvSpPr>
        <p:spPr>
          <a:xfrm>
            <a:off x="1115616" y="6453336"/>
            <a:ext cx="936025" cy="307777"/>
          </a:xfrm>
          <a:prstGeom prst="rect">
            <a:avLst/>
          </a:prstGeom>
          <a:noFill/>
        </p:spPr>
        <p:txBody>
          <a:bodyPr wrap="none" rtlCol="0">
            <a:spAutoFit/>
          </a:bodyPr>
          <a:lstStyle/>
          <a:p>
            <a:r>
              <a:rPr lang="fr-FR" sz="1400" b="1" i="1" dirty="0">
                <a:solidFill>
                  <a:srgbClr val="C00000"/>
                </a:solidFill>
                <a:latin typeface="Corbel" pitchFamily="34" charset="0"/>
              </a:rPr>
              <a:t>Avril 2019</a:t>
            </a:r>
          </a:p>
        </p:txBody>
      </p:sp>
    </p:spTree>
    <p:extLst>
      <p:ext uri="{BB962C8B-B14F-4D97-AF65-F5344CB8AC3E}">
        <p14:creationId xmlns:p14="http://schemas.microsoft.com/office/powerpoint/2010/main" val="3596895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1259632" y="1412776"/>
            <a:ext cx="7632848"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spcBef>
                <a:spcPts val="1200"/>
              </a:spcBef>
            </a:pPr>
            <a:r>
              <a:rPr lang="fr-FR" sz="2000" b="1" dirty="0">
                <a:solidFill>
                  <a:srgbClr val="002060"/>
                </a:solidFill>
                <a:latin typeface="Corbel" pitchFamily="34" charset="0"/>
                <a:cs typeface="Calibri" pitchFamily="34" charset="0"/>
              </a:rPr>
              <a:t>Que faire pour que ces deux scénarios deviennent réalité ?</a:t>
            </a:r>
          </a:p>
        </p:txBody>
      </p:sp>
      <p:sp>
        <p:nvSpPr>
          <p:cNvPr id="5" name="Flèche droite rayée 4"/>
          <p:cNvSpPr/>
          <p:nvPr/>
        </p:nvSpPr>
        <p:spPr>
          <a:xfrm>
            <a:off x="467544" y="1268760"/>
            <a:ext cx="665522" cy="648077"/>
          </a:xfrm>
          <a:prstGeom prst="stripedRightArrow">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000">
              <a:solidFill>
                <a:srgbClr val="FFFFFF"/>
              </a:solidFill>
              <a:latin typeface="Corbel" pitchFamily="34" charset="0"/>
            </a:endParaRPr>
          </a:p>
        </p:txBody>
      </p:sp>
      <p:sp>
        <p:nvSpPr>
          <p:cNvPr id="11" name="Rectangle 10"/>
          <p:cNvSpPr/>
          <p:nvPr/>
        </p:nvSpPr>
        <p:spPr>
          <a:xfrm>
            <a:off x="251520" y="2617455"/>
            <a:ext cx="8136904" cy="1400383"/>
          </a:xfrm>
          <a:prstGeom prst="rect">
            <a:avLst/>
          </a:prstGeom>
        </p:spPr>
        <p:txBody>
          <a:bodyPr wrap="square">
            <a:spAutoFit/>
          </a:bodyPr>
          <a:lstStyle/>
          <a:p>
            <a:pPr>
              <a:spcBef>
                <a:spcPts val="600"/>
              </a:spcBef>
              <a:buFont typeface="Wingdings" pitchFamily="2" charset="2"/>
              <a:buChar char="§"/>
            </a:pPr>
            <a:r>
              <a:rPr lang="fr-FR" sz="2000" dirty="0">
                <a:solidFill>
                  <a:srgbClr val="002060"/>
                </a:solidFill>
                <a:latin typeface="Corbel" pitchFamily="34" charset="0"/>
              </a:rPr>
              <a:t> Assurer la généralisation large des </a:t>
            </a:r>
            <a:r>
              <a:rPr lang="fr-FR" sz="2000" b="1" dirty="0">
                <a:solidFill>
                  <a:srgbClr val="002060"/>
                </a:solidFill>
                <a:latin typeface="Corbel" pitchFamily="34" charset="0"/>
              </a:rPr>
              <a:t>pratiques assurant la rétention de l’eau et des polluants, ainsi que la protection des sols</a:t>
            </a:r>
          </a:p>
          <a:p>
            <a:pPr>
              <a:spcBef>
                <a:spcPts val="600"/>
              </a:spcBef>
              <a:buFont typeface="Wingdings" pitchFamily="2" charset="2"/>
              <a:buChar char="§"/>
            </a:pPr>
            <a:r>
              <a:rPr lang="fr-FR" sz="2000" b="1" dirty="0">
                <a:solidFill>
                  <a:srgbClr val="002060"/>
                </a:solidFill>
                <a:latin typeface="Corbel" pitchFamily="34" charset="0"/>
              </a:rPr>
              <a:t> Contribuer au bon fonctionnement du cycle hydrologique et des écosystèmes naturels</a:t>
            </a:r>
            <a:r>
              <a:rPr lang="fr-FR" sz="2000" dirty="0">
                <a:solidFill>
                  <a:srgbClr val="002060"/>
                </a:solidFill>
                <a:latin typeface="Corbel" pitchFamily="34" charset="0"/>
              </a:rPr>
              <a:t>.</a:t>
            </a:r>
          </a:p>
        </p:txBody>
      </p:sp>
      <p:sp>
        <p:nvSpPr>
          <p:cNvPr id="7" name="ZoneTexte 6"/>
          <p:cNvSpPr txBox="1"/>
          <p:nvPr>
            <p:custDataLst>
              <p:tags r:id="rId1"/>
            </p:custDataLst>
          </p:nvPr>
        </p:nvSpPr>
        <p:spPr>
          <a:xfrm>
            <a:off x="179512" y="188640"/>
            <a:ext cx="8712968"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Quelles suites pour la prospective Adour 2050 ?</a:t>
            </a:r>
            <a:endParaRPr lang="fr-FR" sz="3200" dirty="0">
              <a:latin typeface="Corbel" pitchFamily="34" charset="0"/>
            </a:endParaRPr>
          </a:p>
        </p:txBody>
      </p:sp>
      <p:pic>
        <p:nvPicPr>
          <p:cNvPr id="1026" name="Picture 2" descr="C:\Users\ACTEON-ADMIN\Documents\acteon\01-Projets en cours\223_CC_Adour 2050_EPTB\6. Documents de travail\Phase transversale\Photos\Biodiversité\090630_GdP_truite arc-en-ciel (3)_rafael.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724128" y="4293096"/>
            <a:ext cx="3059832" cy="2294874"/>
          </a:xfrm>
          <a:prstGeom prst="rect">
            <a:avLst/>
          </a:prstGeom>
          <a:ln>
            <a:noFill/>
          </a:ln>
          <a:effectLst>
            <a:softEdge rad="112500"/>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1259632" y="1412776"/>
            <a:ext cx="7632848"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spcBef>
                <a:spcPts val="1200"/>
              </a:spcBef>
            </a:pPr>
            <a:r>
              <a:rPr lang="fr-FR" sz="2000" b="1" dirty="0">
                <a:solidFill>
                  <a:srgbClr val="002060"/>
                </a:solidFill>
                <a:latin typeface="Corbel" pitchFamily="34" charset="0"/>
                <a:cs typeface="Calibri" pitchFamily="34" charset="0"/>
              </a:rPr>
              <a:t>Que faire pour que ces deux scénarios deviennent réalité ?</a:t>
            </a:r>
          </a:p>
        </p:txBody>
      </p:sp>
      <p:sp>
        <p:nvSpPr>
          <p:cNvPr id="5" name="Flèche droite rayée 4"/>
          <p:cNvSpPr/>
          <p:nvPr/>
        </p:nvSpPr>
        <p:spPr>
          <a:xfrm>
            <a:off x="467544" y="1268760"/>
            <a:ext cx="665522" cy="648077"/>
          </a:xfrm>
          <a:prstGeom prst="stripedRightArrow">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000">
              <a:solidFill>
                <a:srgbClr val="FFFFFF"/>
              </a:solidFill>
              <a:latin typeface="Corbel" pitchFamily="34" charset="0"/>
            </a:endParaRPr>
          </a:p>
        </p:txBody>
      </p:sp>
      <p:sp>
        <p:nvSpPr>
          <p:cNvPr id="11" name="Rectangle 10"/>
          <p:cNvSpPr/>
          <p:nvPr/>
        </p:nvSpPr>
        <p:spPr>
          <a:xfrm>
            <a:off x="5004048" y="2348880"/>
            <a:ext cx="3816424" cy="3247043"/>
          </a:xfrm>
          <a:prstGeom prst="rect">
            <a:avLst/>
          </a:prstGeom>
        </p:spPr>
        <p:txBody>
          <a:bodyPr wrap="square">
            <a:spAutoFit/>
          </a:bodyPr>
          <a:lstStyle/>
          <a:p>
            <a:pPr>
              <a:spcBef>
                <a:spcPts val="600"/>
              </a:spcBef>
              <a:buFont typeface="Wingdings" pitchFamily="2" charset="2"/>
              <a:buChar char="§"/>
            </a:pPr>
            <a:r>
              <a:rPr lang="fr-FR" sz="2000" dirty="0">
                <a:solidFill>
                  <a:srgbClr val="002060"/>
                </a:solidFill>
                <a:latin typeface="Corbel" pitchFamily="34" charset="0"/>
              </a:rPr>
              <a:t>Soutenir des </a:t>
            </a:r>
            <a:r>
              <a:rPr lang="fr-FR" sz="2000" b="1" dirty="0">
                <a:solidFill>
                  <a:srgbClr val="002060"/>
                </a:solidFill>
                <a:latin typeface="Corbel" pitchFamily="34" charset="0"/>
              </a:rPr>
              <a:t>dynamiques et contractualisations entre acteurs, collectivités, financeurs… </a:t>
            </a:r>
          </a:p>
          <a:p>
            <a:pPr>
              <a:spcBef>
                <a:spcPts val="600"/>
              </a:spcBef>
              <a:buFont typeface="Wingdings" pitchFamily="2" charset="2"/>
              <a:buChar char="§"/>
            </a:pPr>
            <a:r>
              <a:rPr lang="fr-FR" sz="2000" dirty="0">
                <a:solidFill>
                  <a:srgbClr val="002060"/>
                </a:solidFill>
                <a:latin typeface="Corbel" pitchFamily="34" charset="0"/>
              </a:rPr>
              <a:t> Soutenir le développement d’</a:t>
            </a:r>
            <a:r>
              <a:rPr lang="fr-FR" sz="2000" b="1" dirty="0">
                <a:solidFill>
                  <a:srgbClr val="002060"/>
                </a:solidFill>
                <a:latin typeface="Corbel" pitchFamily="34" charset="0"/>
              </a:rPr>
              <a:t>innovations permettant de réduire l’empreinte environnementale des </a:t>
            </a:r>
            <a:r>
              <a:rPr lang="fr-FR" sz="2000" dirty="0">
                <a:solidFill>
                  <a:srgbClr val="002060"/>
                </a:solidFill>
                <a:latin typeface="Corbel" pitchFamily="34" charset="0"/>
              </a:rPr>
              <a:t>activités économiques et permettant de créer de la valeur</a:t>
            </a:r>
          </a:p>
        </p:txBody>
      </p:sp>
      <p:sp>
        <p:nvSpPr>
          <p:cNvPr id="7" name="ZoneTexte 6"/>
          <p:cNvSpPr txBox="1"/>
          <p:nvPr>
            <p:custDataLst>
              <p:tags r:id="rId1"/>
            </p:custDataLst>
          </p:nvPr>
        </p:nvSpPr>
        <p:spPr>
          <a:xfrm>
            <a:off x="179512" y="188640"/>
            <a:ext cx="8712968"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Quelles suites pour la prospective Adour 2050 ?</a:t>
            </a:r>
            <a:endParaRPr lang="fr-FR" sz="3200" dirty="0">
              <a:latin typeface="Corbel" pitchFamily="34" charset="0"/>
            </a:endParaRPr>
          </a:p>
        </p:txBody>
      </p:sp>
      <p:pic>
        <p:nvPicPr>
          <p:cNvPr id="2050" name="Picture 2" descr="C:\Users\ACTEON-ADMIN\Documents\acteon\01-Projets en cours\223_CC_Adour 2050_EPTB\6. Documents de travail\Phase transversale\Photos\Jean-Bernard_Laffite\IMG_7673.jpg"/>
          <p:cNvPicPr>
            <a:picLocks noChangeAspect="1" noChangeArrowheads="1"/>
          </p:cNvPicPr>
          <p:nvPr/>
        </p:nvPicPr>
        <p:blipFill>
          <a:blip r:embed="rId5" cstate="screen"/>
          <a:srcRect/>
          <a:stretch>
            <a:fillRect/>
          </a:stretch>
        </p:blipFill>
        <p:spPr bwMode="auto">
          <a:xfrm>
            <a:off x="251520" y="2420888"/>
            <a:ext cx="4680520" cy="3120347"/>
          </a:xfrm>
          <a:prstGeom prst="rect">
            <a:avLst/>
          </a:prstGeom>
          <a:ln>
            <a:noFill/>
          </a:ln>
          <a:effectLst>
            <a:softEdge rad="112500"/>
          </a:effec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1259632" y="1412776"/>
            <a:ext cx="7632848"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spcBef>
                <a:spcPts val="1200"/>
              </a:spcBef>
            </a:pPr>
            <a:r>
              <a:rPr lang="fr-FR" sz="2000" b="1" dirty="0">
                <a:solidFill>
                  <a:srgbClr val="002060"/>
                </a:solidFill>
                <a:latin typeface="Corbel" pitchFamily="34" charset="0"/>
                <a:cs typeface="Calibri" pitchFamily="34" charset="0"/>
              </a:rPr>
              <a:t>Que faire pour que ces deux scénarios deviennent réalité ?</a:t>
            </a:r>
          </a:p>
        </p:txBody>
      </p:sp>
      <p:sp>
        <p:nvSpPr>
          <p:cNvPr id="5" name="Flèche droite rayée 4"/>
          <p:cNvSpPr/>
          <p:nvPr/>
        </p:nvSpPr>
        <p:spPr>
          <a:xfrm>
            <a:off x="467544" y="1268760"/>
            <a:ext cx="665522" cy="648077"/>
          </a:xfrm>
          <a:prstGeom prst="stripedRightArrow">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000">
              <a:solidFill>
                <a:srgbClr val="FFFFFF"/>
              </a:solidFill>
              <a:latin typeface="Corbel" pitchFamily="34" charset="0"/>
            </a:endParaRPr>
          </a:p>
        </p:txBody>
      </p:sp>
      <p:sp>
        <p:nvSpPr>
          <p:cNvPr id="11" name="Rectangle 10"/>
          <p:cNvSpPr/>
          <p:nvPr/>
        </p:nvSpPr>
        <p:spPr>
          <a:xfrm>
            <a:off x="251520" y="2276872"/>
            <a:ext cx="8892480" cy="1400383"/>
          </a:xfrm>
          <a:prstGeom prst="rect">
            <a:avLst/>
          </a:prstGeom>
        </p:spPr>
        <p:txBody>
          <a:bodyPr wrap="square">
            <a:spAutoFit/>
          </a:bodyPr>
          <a:lstStyle/>
          <a:p>
            <a:pPr>
              <a:spcBef>
                <a:spcPts val="600"/>
              </a:spcBef>
              <a:buFont typeface="Wingdings" pitchFamily="2" charset="2"/>
              <a:buChar char="§"/>
            </a:pPr>
            <a:r>
              <a:rPr lang="fr-FR" sz="2000" dirty="0">
                <a:solidFill>
                  <a:srgbClr val="002060"/>
                </a:solidFill>
                <a:latin typeface="Corbel" pitchFamily="34" charset="0"/>
              </a:rPr>
              <a:t> Renforcer la </a:t>
            </a:r>
            <a:r>
              <a:rPr lang="fr-FR" sz="2000" b="1" dirty="0">
                <a:solidFill>
                  <a:srgbClr val="002060"/>
                </a:solidFill>
                <a:latin typeface="Corbel" pitchFamily="34" charset="0"/>
              </a:rPr>
              <a:t>prise de conscience individuelle de chacun par rapport aux enjeux de gestion de l’eau et des </a:t>
            </a:r>
            <a:r>
              <a:rPr lang="fr-FR" sz="2000" dirty="0">
                <a:solidFill>
                  <a:srgbClr val="002060"/>
                </a:solidFill>
                <a:latin typeface="Corbel" pitchFamily="34" charset="0"/>
              </a:rPr>
              <a:t>milieux aquatiques – et de l’environnement au sens large</a:t>
            </a:r>
          </a:p>
          <a:p>
            <a:pPr>
              <a:spcBef>
                <a:spcPts val="600"/>
              </a:spcBef>
              <a:buFont typeface="Wingdings" pitchFamily="2" charset="2"/>
              <a:buChar char="§"/>
            </a:pPr>
            <a:r>
              <a:rPr lang="fr-FR" sz="2000" dirty="0">
                <a:solidFill>
                  <a:srgbClr val="002060"/>
                </a:solidFill>
                <a:latin typeface="Corbel" pitchFamily="34" charset="0"/>
              </a:rPr>
              <a:t> Faire émerger une </a:t>
            </a:r>
            <a:r>
              <a:rPr lang="fr-FR" sz="2000" b="1" dirty="0">
                <a:solidFill>
                  <a:srgbClr val="002060"/>
                </a:solidFill>
                <a:latin typeface="Corbel" pitchFamily="34" charset="0"/>
              </a:rPr>
              <a:t>prise de conscience collective favorisant le changement de pratiques </a:t>
            </a:r>
            <a:r>
              <a:rPr lang="fr-FR" sz="2000" dirty="0">
                <a:solidFill>
                  <a:srgbClr val="002060"/>
                </a:solidFill>
                <a:latin typeface="Corbel" pitchFamily="34" charset="0"/>
              </a:rPr>
              <a:t>et une utilisation responsable de l’eau et des milieux aquatiques .</a:t>
            </a:r>
          </a:p>
        </p:txBody>
      </p:sp>
      <p:sp>
        <p:nvSpPr>
          <p:cNvPr id="7" name="ZoneTexte 6"/>
          <p:cNvSpPr txBox="1"/>
          <p:nvPr>
            <p:custDataLst>
              <p:tags r:id="rId1"/>
            </p:custDataLst>
          </p:nvPr>
        </p:nvSpPr>
        <p:spPr>
          <a:xfrm>
            <a:off x="179512" y="188640"/>
            <a:ext cx="8712968"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Quelles suites pour la prospective Adour 2050 ?</a:t>
            </a:r>
            <a:endParaRPr lang="fr-FR" sz="3200" dirty="0">
              <a:latin typeface="Corbel" pitchFamily="34" charset="0"/>
            </a:endParaRPr>
          </a:p>
        </p:txBody>
      </p:sp>
      <p:pic>
        <p:nvPicPr>
          <p:cNvPr id="3074" name="Picture 2" descr="C:\Users\ACTEON-ADMIN\Documents\acteon\01-Projets en cours\223_CC_Adour 2050_EPTB\6. Documents de travail\Phase transversale\Photos\Jean-Bernard_Laffite\JBL0920441.jpg"/>
          <p:cNvPicPr>
            <a:picLocks noChangeAspect="1" noChangeArrowheads="1"/>
          </p:cNvPicPr>
          <p:nvPr/>
        </p:nvPicPr>
        <p:blipFill>
          <a:blip r:embed="rId5" cstate="screen"/>
          <a:srcRect/>
          <a:stretch>
            <a:fillRect/>
          </a:stretch>
        </p:blipFill>
        <p:spPr bwMode="auto">
          <a:xfrm>
            <a:off x="2411760" y="3789040"/>
            <a:ext cx="4354602" cy="2890969"/>
          </a:xfrm>
          <a:prstGeom prst="rect">
            <a:avLst/>
          </a:prstGeom>
          <a:ln>
            <a:noFill/>
          </a:ln>
          <a:effectLst>
            <a:softEdge rad="112500"/>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1259632" y="1412776"/>
            <a:ext cx="7632848"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spcBef>
                <a:spcPts val="1200"/>
              </a:spcBef>
            </a:pPr>
            <a:r>
              <a:rPr lang="fr-FR" sz="2000" b="1" dirty="0">
                <a:solidFill>
                  <a:srgbClr val="002060"/>
                </a:solidFill>
                <a:latin typeface="Corbel" pitchFamily="34" charset="0"/>
                <a:cs typeface="Calibri" pitchFamily="34" charset="0"/>
              </a:rPr>
              <a:t>Que faire pour que ces deux scénarios deviennent réalité ?</a:t>
            </a:r>
          </a:p>
        </p:txBody>
      </p:sp>
      <p:sp>
        <p:nvSpPr>
          <p:cNvPr id="5" name="Flèche droite rayée 4"/>
          <p:cNvSpPr/>
          <p:nvPr/>
        </p:nvSpPr>
        <p:spPr>
          <a:xfrm>
            <a:off x="467544" y="1268760"/>
            <a:ext cx="665522" cy="648077"/>
          </a:xfrm>
          <a:prstGeom prst="stripedRightArrow">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000">
              <a:solidFill>
                <a:srgbClr val="FFFFFF"/>
              </a:solidFill>
              <a:latin typeface="Corbel" pitchFamily="34" charset="0"/>
            </a:endParaRPr>
          </a:p>
        </p:txBody>
      </p:sp>
      <p:sp>
        <p:nvSpPr>
          <p:cNvPr id="11" name="Rectangle 10"/>
          <p:cNvSpPr/>
          <p:nvPr/>
        </p:nvSpPr>
        <p:spPr>
          <a:xfrm>
            <a:off x="827584" y="2276872"/>
            <a:ext cx="7704856" cy="707886"/>
          </a:xfrm>
          <a:prstGeom prst="rect">
            <a:avLst/>
          </a:prstGeom>
        </p:spPr>
        <p:txBody>
          <a:bodyPr wrap="square">
            <a:spAutoFit/>
          </a:bodyPr>
          <a:lstStyle/>
          <a:p>
            <a:pPr>
              <a:spcBef>
                <a:spcPts val="600"/>
              </a:spcBef>
              <a:buFont typeface="Wingdings" pitchFamily="2" charset="2"/>
              <a:buChar char="§"/>
            </a:pPr>
            <a:r>
              <a:rPr lang="fr-FR" sz="2000" dirty="0">
                <a:solidFill>
                  <a:srgbClr val="002060"/>
                </a:solidFill>
                <a:latin typeface="Corbel" pitchFamily="34" charset="0"/>
              </a:rPr>
              <a:t> Et sans doute bien d’autres… assurant une </a:t>
            </a:r>
            <a:r>
              <a:rPr lang="fr-FR" sz="2000" b="1" dirty="0">
                <a:solidFill>
                  <a:srgbClr val="002060"/>
                </a:solidFill>
                <a:latin typeface="Corbel" pitchFamily="34" charset="0"/>
              </a:rPr>
              <a:t>mobilisation collective</a:t>
            </a:r>
            <a:r>
              <a:rPr lang="fr-FR" sz="2000" dirty="0">
                <a:solidFill>
                  <a:srgbClr val="002060"/>
                </a:solidFill>
                <a:latin typeface="Corbel" pitchFamily="34" charset="0"/>
              </a:rPr>
              <a:t> pour anticiper et répondre aux changements</a:t>
            </a:r>
          </a:p>
        </p:txBody>
      </p:sp>
      <p:sp>
        <p:nvSpPr>
          <p:cNvPr id="7" name="ZoneTexte 6"/>
          <p:cNvSpPr txBox="1"/>
          <p:nvPr>
            <p:custDataLst>
              <p:tags r:id="rId1"/>
            </p:custDataLst>
          </p:nvPr>
        </p:nvSpPr>
        <p:spPr>
          <a:xfrm>
            <a:off x="179512" y="188640"/>
            <a:ext cx="8712968"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Quelles suites pour la prospective Adour 2050 ?</a:t>
            </a:r>
            <a:endParaRPr lang="fr-FR" sz="3200" dirty="0">
              <a:latin typeface="Corbel" pitchFamily="34" charset="0"/>
            </a:endParaRPr>
          </a:p>
        </p:txBody>
      </p:sp>
      <p:pic>
        <p:nvPicPr>
          <p:cNvPr id="1026" name="Picture 2" descr="C:\Users\ACTEON-ADMIN\Documents\acteon\01-Projets en cours\223_CC_Adour 2050_EPTB\6. Documents de travail\Phase transversale\Photos\Jean-Bernard_Laffite\JBL0014.jpg"/>
          <p:cNvPicPr>
            <a:picLocks noChangeAspect="1" noChangeArrowheads="1"/>
          </p:cNvPicPr>
          <p:nvPr/>
        </p:nvPicPr>
        <p:blipFill>
          <a:blip r:embed="rId5" cstate="screen"/>
          <a:srcRect/>
          <a:stretch>
            <a:fillRect/>
          </a:stretch>
        </p:blipFill>
        <p:spPr bwMode="auto">
          <a:xfrm>
            <a:off x="1835696" y="3250852"/>
            <a:ext cx="4938960" cy="3274492"/>
          </a:xfrm>
          <a:prstGeom prst="rect">
            <a:avLst/>
          </a:prstGeom>
          <a:ln>
            <a:noFill/>
          </a:ln>
          <a:effectLst>
            <a:softEdge rad="112500"/>
          </a:effec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ZoneTexte 3"/>
          <p:cNvSpPr txBox="1">
            <a:spLocks noChangeArrowheads="1"/>
          </p:cNvSpPr>
          <p:nvPr>
            <p:custDataLst>
              <p:tags r:id="rId1"/>
            </p:custDataLst>
          </p:nvPr>
        </p:nvSpPr>
        <p:spPr bwMode="auto">
          <a:xfrm>
            <a:off x="899592" y="1268760"/>
            <a:ext cx="7344816" cy="3539430"/>
          </a:xfrm>
          <a:prstGeom prst="rect">
            <a:avLst/>
          </a:prstGeom>
          <a:noFill/>
          <a:ln w="9525">
            <a:noFill/>
            <a:miter lim="800000"/>
            <a:headEnd/>
            <a:tailEnd/>
          </a:ln>
        </p:spPr>
        <p:txBody>
          <a:bodyPr wrap="square">
            <a:spAutoFit/>
          </a:bodyPr>
          <a:lstStyle/>
          <a:p>
            <a:pPr marL="449263" indent="-449263" algn="ctr" eaLnBrk="1" hangingPunct="1">
              <a:defRPr/>
            </a:pPr>
            <a:r>
              <a:rPr lang="fr-FR" altLang="fr-FR" sz="3200" b="1" dirty="0">
                <a:solidFill>
                  <a:schemeClr val="accent1">
                    <a:lumMod val="75000"/>
                  </a:schemeClr>
                </a:solidFill>
                <a:latin typeface="Corbel" pitchFamily="34" charset="0"/>
                <a:ea typeface="ヒラギノ角ゴ Pro W3" pitchFamily="-104" charset="-128"/>
              </a:rPr>
              <a:t>Le plan d’adaptation au changement climatique Adour Garonne</a:t>
            </a:r>
          </a:p>
          <a:p>
            <a:pPr marL="449263" indent="-449263" algn="ctr" eaLnBrk="1" hangingPunct="1">
              <a:defRPr/>
            </a:pPr>
            <a:endParaRPr lang="fr-FR" altLang="fr-FR" sz="3200" b="1" dirty="0">
              <a:solidFill>
                <a:schemeClr val="accent1">
                  <a:lumMod val="75000"/>
                </a:schemeClr>
              </a:solidFill>
              <a:latin typeface="Corbel" pitchFamily="34" charset="0"/>
              <a:ea typeface="ヒラギノ角ゴ Pro W3" pitchFamily="-104" charset="-128"/>
            </a:endParaRPr>
          </a:p>
          <a:p>
            <a:pPr marL="449263" indent="-449263" algn="ctr" eaLnBrk="1" hangingPunct="1">
              <a:defRPr/>
            </a:pPr>
            <a:r>
              <a:rPr lang="fr-FR" altLang="fr-FR" sz="3200" b="1" dirty="0">
                <a:solidFill>
                  <a:schemeClr val="accent1">
                    <a:lumMod val="75000"/>
                  </a:schemeClr>
                </a:solidFill>
                <a:latin typeface="Corbel" pitchFamily="34" charset="0"/>
                <a:ea typeface="ヒラギノ角ゴ Pro W3" pitchFamily="-104" charset="-128"/>
              </a:rPr>
              <a:t>Véronique </a:t>
            </a:r>
            <a:r>
              <a:rPr lang="fr-FR" altLang="fr-FR" sz="3200" b="1" dirty="0" err="1">
                <a:solidFill>
                  <a:schemeClr val="accent1">
                    <a:lumMod val="75000"/>
                  </a:schemeClr>
                </a:solidFill>
                <a:latin typeface="Corbel" pitchFamily="34" charset="0"/>
                <a:ea typeface="ヒラギノ角ゴ Pro W3" pitchFamily="-104" charset="-128"/>
              </a:rPr>
              <a:t>Mabrut</a:t>
            </a:r>
            <a:r>
              <a:rPr lang="fr-FR" altLang="fr-FR" sz="3200" b="1" dirty="0">
                <a:solidFill>
                  <a:schemeClr val="accent1">
                    <a:lumMod val="75000"/>
                  </a:schemeClr>
                </a:solidFill>
                <a:latin typeface="Corbel" pitchFamily="34" charset="0"/>
                <a:ea typeface="ヒラギノ角ゴ Pro W3" pitchFamily="-104" charset="-128"/>
              </a:rPr>
              <a:t> </a:t>
            </a:r>
          </a:p>
          <a:p>
            <a:pPr marL="449263" indent="-449263" algn="ctr" eaLnBrk="1" hangingPunct="1">
              <a:defRPr/>
            </a:pPr>
            <a:r>
              <a:rPr lang="fr-FR" altLang="fr-FR" sz="3200" b="1" dirty="0">
                <a:solidFill>
                  <a:schemeClr val="accent1">
                    <a:lumMod val="75000"/>
                  </a:schemeClr>
                </a:solidFill>
                <a:latin typeface="Corbel" pitchFamily="34" charset="0"/>
                <a:ea typeface="ヒラギノ角ゴ Pro W3" pitchFamily="-104" charset="-128"/>
              </a:rPr>
              <a:t>Directrice de l’agence de l’eau Adour-Garonne, délégation Adour et côtiers basques</a:t>
            </a:r>
          </a:p>
        </p:txBody>
      </p:sp>
      <p:sp>
        <p:nvSpPr>
          <p:cNvPr id="9" name="ZoneTexte 8"/>
          <p:cNvSpPr txBox="1"/>
          <p:nvPr>
            <p:custDataLst>
              <p:tags r:id="rId2"/>
            </p:custDataLst>
          </p:nvPr>
        </p:nvSpPr>
        <p:spPr>
          <a:xfrm>
            <a:off x="179512" y="188640"/>
            <a:ext cx="8712968"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Quelles suites pour la prospective Adour 2050 ?</a:t>
            </a:r>
            <a:endParaRPr lang="fr-FR" sz="3200" dirty="0">
              <a:latin typeface="Corbel" pitchFamily="34" charset="0"/>
            </a:endParaRPr>
          </a:p>
        </p:txBody>
      </p:sp>
      <p:pic>
        <p:nvPicPr>
          <p:cNvPr id="7172" name="Image 9" descr="rectangle-vert.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50825" y="790675"/>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3714" name="Picture 2" descr="Résultat de recherche d'images pour &quot;agence de l'eau adour garonne&quot;"/>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995936" y="4852484"/>
            <a:ext cx="1944216" cy="1903285"/>
          </a:xfrm>
          <a:prstGeom prst="rect">
            <a:avLst/>
          </a:prstGeom>
          <a:noFill/>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p:cNvSpPr txBox="1"/>
          <p:nvPr>
            <p:custDataLst>
              <p:tags r:id="rId1"/>
            </p:custDataLst>
          </p:nvPr>
        </p:nvSpPr>
        <p:spPr>
          <a:xfrm>
            <a:off x="179512" y="188640"/>
            <a:ext cx="8425184"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Le territoire considéré</a:t>
            </a:r>
            <a:endParaRPr lang="fr-FR" sz="3200" dirty="0">
              <a:latin typeface="Corbel" pitchFamily="34" charset="0"/>
            </a:endParaRPr>
          </a:p>
        </p:txBody>
      </p:sp>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6" name="Group 2"/>
          <p:cNvGrpSpPr>
            <a:grpSpLocks/>
          </p:cNvGrpSpPr>
          <p:nvPr/>
        </p:nvGrpSpPr>
        <p:grpSpPr bwMode="auto">
          <a:xfrm>
            <a:off x="1403648" y="1124744"/>
            <a:ext cx="6192688" cy="5336133"/>
            <a:chOff x="5265" y="3197"/>
            <a:chExt cx="5714" cy="5265"/>
          </a:xfrm>
        </p:grpSpPr>
        <p:pic>
          <p:nvPicPr>
            <p:cNvPr id="1027" name="Picture 3" descr="^53CDFC05260DED95661A25D5447204BF6CE6F29C81921D7EBE^pimgpsh_fullsize_distr"/>
            <p:cNvPicPr>
              <a:picLocks noChangeAspect="1" noChangeArrowheads="1"/>
            </p:cNvPicPr>
            <p:nvPr/>
          </p:nvPicPr>
          <p:blipFill>
            <a:blip r:embed="rId5" cstate="screen"/>
            <a:srcRect/>
            <a:stretch>
              <a:fillRect/>
            </a:stretch>
          </p:blipFill>
          <p:spPr bwMode="auto">
            <a:xfrm>
              <a:off x="6179" y="3197"/>
              <a:ext cx="4800" cy="4599"/>
            </a:xfrm>
            <a:prstGeom prst="rect">
              <a:avLst/>
            </a:prstGeom>
            <a:noFill/>
            <a:ln w="9525">
              <a:noFill/>
              <a:miter lim="800000"/>
              <a:headEnd/>
              <a:tailEnd/>
            </a:ln>
          </p:spPr>
        </p:pic>
        <p:pic>
          <p:nvPicPr>
            <p:cNvPr id="1028" name="Picture 4" descr="^518E6B4BE483835B188FC3AA0C5280B3484DC10D95615E4353^pimgpsh_fullsize_distr"/>
            <p:cNvPicPr>
              <a:picLocks noChangeAspect="1" noChangeArrowheads="1"/>
            </p:cNvPicPr>
            <p:nvPr/>
          </p:nvPicPr>
          <p:blipFill>
            <a:blip r:embed="rId6" cstate="screen"/>
            <a:srcRect/>
            <a:stretch>
              <a:fillRect/>
            </a:stretch>
          </p:blipFill>
          <p:spPr bwMode="auto">
            <a:xfrm>
              <a:off x="5265" y="6597"/>
              <a:ext cx="2263" cy="1865"/>
            </a:xfrm>
            <a:prstGeom prst="rect">
              <a:avLst/>
            </a:prstGeom>
            <a:noFill/>
            <a:ln w="9525">
              <a:noFill/>
              <a:miter lim="800000"/>
              <a:headEnd/>
              <a:tailEnd/>
            </a:ln>
          </p:spPr>
        </p:pic>
      </p:grpSp>
      <p:sp>
        <p:nvSpPr>
          <p:cNvPr id="1029" name="Text Box 5"/>
          <p:cNvSpPr txBox="1">
            <a:spLocks noChangeArrowheads="1"/>
          </p:cNvSpPr>
          <p:nvPr/>
        </p:nvSpPr>
        <p:spPr bwMode="auto">
          <a:xfrm>
            <a:off x="4283968" y="5998122"/>
            <a:ext cx="2520280" cy="5445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000" b="1" i="0" u="none" strike="noStrike" cap="none" normalizeH="0" baseline="0" dirty="0">
                <a:ln>
                  <a:noFill/>
                </a:ln>
                <a:solidFill>
                  <a:schemeClr val="bg2">
                    <a:lumMod val="10000"/>
                  </a:schemeClr>
                </a:solidFill>
                <a:effectLst/>
                <a:latin typeface="Corbel" pitchFamily="34" charset="0"/>
              </a:rPr>
              <a:t>Le bassin de l’Adour et les côtiers basques, territoire de l’étude Adour 2050.</a:t>
            </a:r>
            <a:endParaRPr kumimoji="0" lang="fr-FR" sz="1000" b="0" i="0" u="none" strike="noStrike" cap="none" normalizeH="0" baseline="0" dirty="0">
              <a:ln>
                <a:noFill/>
              </a:ln>
              <a:solidFill>
                <a:schemeClr val="bg2">
                  <a:lumMod val="10000"/>
                </a:schemeClr>
              </a:solidFill>
              <a:effectLst/>
              <a:latin typeface="Corbel" pitchFamily="34" charset="0"/>
            </a:endParaRPr>
          </a:p>
        </p:txBody>
      </p:sp>
      <p:pic>
        <p:nvPicPr>
          <p:cNvPr id="8" name="Image 5"/>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115616" y="1052736"/>
            <a:ext cx="2030887" cy="991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pPr algn="ctr"/>
            <a:r>
              <a:rPr lang="fr-FR" dirty="0" smtClean="0"/>
              <a:t/>
            </a:r>
            <a:br>
              <a:rPr lang="fr-FR" dirty="0" smtClean="0"/>
            </a:br>
            <a:r>
              <a:rPr lang="fr-FR" dirty="0" smtClean="0"/>
              <a:t/>
            </a:r>
            <a:br>
              <a:rPr lang="fr-FR" dirty="0" smtClean="0"/>
            </a:br>
            <a:r>
              <a:rPr lang="fr-FR" sz="2400" u="sng" dirty="0" smtClean="0"/>
              <a:t/>
            </a:r>
            <a:br>
              <a:rPr lang="fr-FR" sz="2400" u="sng" dirty="0" smtClean="0"/>
            </a:br>
            <a:r>
              <a:rPr lang="fr-FR" sz="1600" dirty="0" smtClean="0"/>
              <a:t/>
            </a:r>
            <a:br>
              <a:rPr lang="fr-FR" sz="1600" dirty="0" smtClean="0"/>
            </a:br>
            <a:r>
              <a:rPr lang="fr-FR" sz="1600" dirty="0"/>
              <a:t/>
            </a:r>
            <a:br>
              <a:rPr lang="fr-FR" sz="1600" dirty="0"/>
            </a:br>
            <a:endParaRPr lang="fr-FR" sz="1600" dirty="0"/>
          </a:p>
        </p:txBody>
      </p:sp>
      <p:sp>
        <p:nvSpPr>
          <p:cNvPr id="4" name="Sous-titre 3"/>
          <p:cNvSpPr>
            <a:spLocks noGrp="1"/>
          </p:cNvSpPr>
          <p:nvPr>
            <p:ph type="subTitle" idx="1"/>
          </p:nvPr>
        </p:nvSpPr>
        <p:spPr>
          <a:xfrm>
            <a:off x="2405447" y="1484784"/>
            <a:ext cx="6336704" cy="2308324"/>
          </a:xfrm>
        </p:spPr>
        <p:txBody>
          <a:bodyPr wrap="square">
            <a:spAutoFit/>
          </a:bodyPr>
          <a:lstStyle/>
          <a:p>
            <a:r>
              <a:rPr lang="fr-FR" sz="3600" dirty="0"/>
              <a:t>Plan d’adaptation</a:t>
            </a:r>
            <a:br>
              <a:rPr lang="fr-FR" sz="3600" dirty="0"/>
            </a:br>
            <a:r>
              <a:rPr lang="fr-FR" sz="3600" dirty="0"/>
              <a:t>au changement climatique </a:t>
            </a:r>
            <a:r>
              <a:rPr lang="fr-FR" sz="3600" dirty="0" smtClean="0"/>
              <a:t>du </a:t>
            </a:r>
            <a:r>
              <a:rPr lang="fr-FR" sz="3600" dirty="0"/>
              <a:t>bassin </a:t>
            </a:r>
            <a:br>
              <a:rPr lang="fr-FR" sz="3600" dirty="0"/>
            </a:br>
            <a:r>
              <a:rPr lang="fr-FR" sz="3600" dirty="0"/>
              <a:t>Adour-Garonne</a:t>
            </a:r>
          </a:p>
        </p:txBody>
      </p:sp>
      <p:sp>
        <p:nvSpPr>
          <p:cNvPr id="5" name="Sous-titre 3"/>
          <p:cNvSpPr txBox="1">
            <a:spLocks/>
          </p:cNvSpPr>
          <p:nvPr/>
        </p:nvSpPr>
        <p:spPr bwMode="auto">
          <a:xfrm>
            <a:off x="22870" y="6309320"/>
            <a:ext cx="4765154" cy="24622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spcBef>
                <a:spcPct val="20000"/>
              </a:spcBef>
              <a:spcAft>
                <a:spcPct val="0"/>
              </a:spcAft>
              <a:buNone/>
              <a:defRPr sz="2400" b="1">
                <a:solidFill>
                  <a:srgbClr val="0B4499"/>
                </a:solidFill>
                <a:latin typeface="Verdana" pitchFamily="34" charset="0"/>
                <a:ea typeface="Verdana" pitchFamily="34" charset="0"/>
                <a:cs typeface="Verdana" pitchFamily="34" charset="0"/>
              </a:defRPr>
            </a:lvl1pPr>
            <a:lvl2pPr marL="457200" indent="0" algn="ctr" rtl="0" eaLnBrk="1" fontAlgn="base" hangingPunct="1">
              <a:spcBef>
                <a:spcPct val="20000"/>
              </a:spcBef>
              <a:spcAft>
                <a:spcPct val="0"/>
              </a:spcAft>
              <a:buNone/>
              <a:defRPr sz="2000" b="1">
                <a:solidFill>
                  <a:srgbClr val="339966"/>
                </a:solidFill>
                <a:latin typeface="Verdana" pitchFamily="34" charset="0"/>
                <a:ea typeface="Verdana" pitchFamily="34" charset="0"/>
                <a:cs typeface="Verdana" pitchFamily="34" charset="0"/>
              </a:defRPr>
            </a:lvl2pPr>
            <a:lvl3pPr marL="914400" indent="0" algn="ctr" rtl="0" eaLnBrk="1" fontAlgn="base" hangingPunct="1">
              <a:spcBef>
                <a:spcPct val="20000"/>
              </a:spcBef>
              <a:spcAft>
                <a:spcPct val="0"/>
              </a:spcAft>
              <a:buClr>
                <a:srgbClr val="339966"/>
              </a:buClr>
              <a:buNone/>
              <a:defRPr sz="2000">
                <a:solidFill>
                  <a:schemeClr val="tx1"/>
                </a:solidFill>
                <a:latin typeface="Verdana" pitchFamily="34" charset="0"/>
                <a:ea typeface="Verdana" pitchFamily="34" charset="0"/>
                <a:cs typeface="Verdana" pitchFamily="34" charset="0"/>
              </a:defRPr>
            </a:lvl3pPr>
            <a:lvl4pPr marL="1371600" indent="0" algn="ctr" rtl="0" eaLnBrk="1" fontAlgn="base" hangingPunct="1">
              <a:spcBef>
                <a:spcPct val="20000"/>
              </a:spcBef>
              <a:spcAft>
                <a:spcPct val="0"/>
              </a:spcAft>
              <a:buNone/>
              <a:defRPr sz="2000">
                <a:solidFill>
                  <a:schemeClr val="accent6"/>
                </a:solidFill>
                <a:latin typeface="Verdana" pitchFamily="34" charset="0"/>
                <a:ea typeface="Verdana" pitchFamily="34" charset="0"/>
                <a:cs typeface="Verdana" pitchFamily="34" charset="0"/>
              </a:defRPr>
            </a:lvl4pPr>
            <a:lvl5pPr marL="1828800" indent="0" algn="ctr" rtl="0" eaLnBrk="1" fontAlgn="base" hangingPunct="1">
              <a:spcBef>
                <a:spcPct val="20000"/>
              </a:spcBef>
              <a:spcAft>
                <a:spcPct val="0"/>
              </a:spcAft>
              <a:buFont typeface="Arial" pitchFamily="34" charset="0"/>
              <a:buNone/>
              <a:defRPr sz="2000">
                <a:solidFill>
                  <a:schemeClr val="tx1"/>
                </a:solidFill>
                <a:latin typeface="Verdana" pitchFamily="34" charset="0"/>
                <a:ea typeface="Verdana" pitchFamily="34" charset="0"/>
                <a:cs typeface="Verdana" pitchFamily="34" charset="0"/>
              </a:defRPr>
            </a:lvl5pPr>
            <a:lvl6pPr marL="2286000" indent="0" algn="ctr" rtl="0" eaLnBrk="1" fontAlgn="base" hangingPunct="1">
              <a:spcBef>
                <a:spcPct val="20000"/>
              </a:spcBef>
              <a:spcAft>
                <a:spcPct val="0"/>
              </a:spcAft>
              <a:buNone/>
              <a:defRPr sz="2000">
                <a:solidFill>
                  <a:schemeClr val="tx1"/>
                </a:solidFill>
                <a:latin typeface="+mn-lt"/>
              </a:defRPr>
            </a:lvl6pPr>
            <a:lvl7pPr marL="2743200" indent="0" algn="ctr" rtl="0" eaLnBrk="1" fontAlgn="base" hangingPunct="1">
              <a:spcBef>
                <a:spcPct val="20000"/>
              </a:spcBef>
              <a:spcAft>
                <a:spcPct val="0"/>
              </a:spcAft>
              <a:buNone/>
              <a:defRPr sz="2000">
                <a:solidFill>
                  <a:schemeClr val="tx1"/>
                </a:solidFill>
                <a:latin typeface="+mn-lt"/>
              </a:defRPr>
            </a:lvl7pPr>
            <a:lvl8pPr marL="3200400" indent="0" algn="ctr" rtl="0" eaLnBrk="1" fontAlgn="base" hangingPunct="1">
              <a:spcBef>
                <a:spcPct val="20000"/>
              </a:spcBef>
              <a:spcAft>
                <a:spcPct val="0"/>
              </a:spcAft>
              <a:buNone/>
              <a:defRPr sz="2000">
                <a:solidFill>
                  <a:schemeClr val="tx1"/>
                </a:solidFill>
                <a:latin typeface="+mn-lt"/>
              </a:defRPr>
            </a:lvl8pPr>
            <a:lvl9pPr marL="3657600" indent="0" algn="ctr" rtl="0" eaLnBrk="1" fontAlgn="base" hangingPunct="1">
              <a:spcBef>
                <a:spcPct val="20000"/>
              </a:spcBef>
              <a:spcAft>
                <a:spcPct val="0"/>
              </a:spcAft>
              <a:buNone/>
              <a:defRPr sz="2000">
                <a:solidFill>
                  <a:schemeClr val="tx1"/>
                </a:solidFill>
                <a:latin typeface="+mn-lt"/>
              </a:defRPr>
            </a:lvl9pPr>
          </a:lstStyle>
          <a:p>
            <a:r>
              <a:rPr lang="fr-FR" sz="1000" kern="0" dirty="0" smtClean="0"/>
              <a:t>Comité de bassin 2 juillet 2018</a:t>
            </a:r>
            <a:endParaRPr lang="fr-FR" sz="1000" kern="0"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5836" y="3908372"/>
            <a:ext cx="3384376" cy="24929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889514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Un plan d’adaptation : pourquoi ?</a:t>
            </a:r>
            <a:endParaRPr lang="fr-FR" dirty="0"/>
          </a:p>
        </p:txBody>
      </p:sp>
      <p:sp>
        <p:nvSpPr>
          <p:cNvPr id="10" name="Espace réservé du contenu 9"/>
          <p:cNvSpPr>
            <a:spLocks noGrp="1"/>
          </p:cNvSpPr>
          <p:nvPr>
            <p:ph idx="1"/>
          </p:nvPr>
        </p:nvSpPr>
        <p:spPr>
          <a:xfrm>
            <a:off x="2267744" y="1772816"/>
            <a:ext cx="6696744" cy="400110"/>
          </a:xfrm>
        </p:spPr>
        <p:txBody>
          <a:bodyPr wrap="square">
            <a:spAutoFit/>
          </a:bodyPr>
          <a:lstStyle/>
          <a:p>
            <a:pPr lvl="1"/>
            <a:r>
              <a:rPr lang="fr-FR" altLang="fr-FR" dirty="0">
                <a:solidFill>
                  <a:srgbClr val="7AB51D"/>
                </a:solidFill>
                <a:latin typeface="Arial" charset="0"/>
              </a:rPr>
              <a:t>Parce que le changement climatique est une </a:t>
            </a:r>
            <a:r>
              <a:rPr lang="fr-FR" altLang="fr-FR" dirty="0" smtClean="0">
                <a:solidFill>
                  <a:srgbClr val="7AB51D"/>
                </a:solidFill>
                <a:latin typeface="Arial" charset="0"/>
              </a:rPr>
              <a:t>réalité</a:t>
            </a:r>
            <a:endParaRPr lang="fr-FR" altLang="fr-FR" dirty="0">
              <a:solidFill>
                <a:srgbClr val="90C6E8"/>
              </a:solidFill>
              <a:latin typeface="Arial" charset="0"/>
            </a:endParaRPr>
          </a:p>
        </p:txBody>
      </p:sp>
      <p:pic>
        <p:nvPicPr>
          <p:cNvPr id="4" name="Image 3"/>
          <p:cNvPicPr>
            <a:picLocks noChangeAspect="1"/>
          </p:cNvPicPr>
          <p:nvPr/>
        </p:nvPicPr>
        <p:blipFill rotWithShape="1">
          <a:blip r:embed="rId3" cstate="print">
            <a:extLst>
              <a:ext uri="{28A0092B-C50C-407E-A947-70E740481C1C}">
                <a14:useLocalDpi xmlns:a14="http://schemas.microsoft.com/office/drawing/2010/main" val="0"/>
              </a:ext>
            </a:extLst>
          </a:blip>
          <a:srcRect b="12780"/>
          <a:stretch/>
        </p:blipFill>
        <p:spPr bwMode="auto">
          <a:xfrm>
            <a:off x="3851920" y="3356992"/>
            <a:ext cx="5328592" cy="3322436"/>
          </a:xfrm>
          <a:prstGeom prst="rect">
            <a:avLst/>
          </a:prstGeom>
          <a:ln>
            <a:noFill/>
          </a:ln>
          <a:extLst>
            <a:ext uri="{53640926-AAD7-44D8-BBD7-CCE9431645EC}">
              <a14:shadowObscured xmlns:a14="http://schemas.microsoft.com/office/drawing/2010/main"/>
            </a:ext>
          </a:extLst>
        </p:spPr>
      </p:pic>
      <p:graphicFrame>
        <p:nvGraphicFramePr>
          <p:cNvPr id="6" name="Graphique 5"/>
          <p:cNvGraphicFramePr/>
          <p:nvPr>
            <p:extLst/>
          </p:nvPr>
        </p:nvGraphicFramePr>
        <p:xfrm>
          <a:off x="0" y="2276872"/>
          <a:ext cx="3816424" cy="4104456"/>
        </p:xfrm>
        <a:graphic>
          <a:graphicData uri="http://schemas.openxmlformats.org/drawingml/2006/chart">
            <c:chart xmlns:c="http://schemas.openxmlformats.org/drawingml/2006/chart" xmlns:r="http://schemas.openxmlformats.org/officeDocument/2006/relationships" r:id="rId4"/>
          </a:graphicData>
        </a:graphic>
      </p:graphicFrame>
      <p:grpSp>
        <p:nvGrpSpPr>
          <p:cNvPr id="7" name="Groupe 6"/>
          <p:cNvGrpSpPr>
            <a:grpSpLocks/>
          </p:cNvGrpSpPr>
          <p:nvPr/>
        </p:nvGrpSpPr>
        <p:grpSpPr bwMode="auto">
          <a:xfrm>
            <a:off x="827584" y="3418631"/>
            <a:ext cx="2592388" cy="1306513"/>
            <a:chOff x="1475656" y="2924944"/>
            <a:chExt cx="2880320" cy="1296144"/>
          </a:xfrm>
        </p:grpSpPr>
        <p:sp>
          <p:nvSpPr>
            <p:cNvPr id="8" name="Explosion 1 7"/>
            <p:cNvSpPr/>
            <p:nvPr/>
          </p:nvSpPr>
          <p:spPr>
            <a:xfrm>
              <a:off x="1475656" y="2924944"/>
              <a:ext cx="2880320" cy="1296144"/>
            </a:xfrm>
            <a:prstGeom prst="irregularSeal1">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solidFill>
                  <a:srgbClr val="FFFFFF"/>
                </a:solidFill>
              </a:endParaRPr>
            </a:p>
          </p:txBody>
        </p:sp>
        <p:sp>
          <p:nvSpPr>
            <p:cNvPr id="9" name="ZoneTexte 10"/>
            <p:cNvSpPr txBox="1">
              <a:spLocks noChangeArrowheads="1"/>
            </p:cNvSpPr>
            <p:nvPr/>
          </p:nvSpPr>
          <p:spPr bwMode="auto">
            <a:xfrm>
              <a:off x="1955709" y="3223547"/>
              <a:ext cx="1811750" cy="70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eaLnBrk="0" hangingPunct="0">
                <a:spcBef>
                  <a:spcPct val="20000"/>
                </a:spcBef>
                <a:defRPr sz="2400" b="1">
                  <a:solidFill>
                    <a:srgbClr val="0C469C"/>
                  </a:solidFill>
                  <a:latin typeface="Verdana" pitchFamily="34" charset="0"/>
                </a:defRPr>
              </a:lvl1pPr>
              <a:lvl2pPr marL="742950" indent="-285750" eaLnBrk="0" hangingPunct="0">
                <a:spcBef>
                  <a:spcPct val="20000"/>
                </a:spcBef>
                <a:buClr>
                  <a:srgbClr val="8CC254"/>
                </a:buClr>
                <a:defRPr sz="2000">
                  <a:solidFill>
                    <a:schemeClr val="tx1"/>
                  </a:solidFill>
                  <a:latin typeface="Verdana" pitchFamily="34" charset="0"/>
                </a:defRPr>
              </a:lvl2pPr>
              <a:lvl3pPr marL="1143000" indent="-228600" eaLnBrk="0" hangingPunct="0">
                <a:spcBef>
                  <a:spcPct val="20000"/>
                </a:spcBef>
                <a:buClr>
                  <a:srgbClr val="8CC254"/>
                </a:buClr>
                <a:buChar char="•"/>
                <a:defRPr sz="2000">
                  <a:solidFill>
                    <a:schemeClr val="tx1"/>
                  </a:solidFill>
                  <a:latin typeface="Verdana"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pPr>
              <a:r>
                <a:rPr lang="fr-FR" altLang="fr-FR" sz="1600" dirty="0">
                  <a:solidFill>
                    <a:srgbClr val="FF0000"/>
                  </a:solidFill>
                  <a:cs typeface="+mn-cs"/>
                </a:rPr>
                <a:t>+1°C </a:t>
              </a:r>
            </a:p>
            <a:p>
              <a:pPr algn="ctr" eaLnBrk="1" hangingPunct="1">
                <a:spcBef>
                  <a:spcPct val="0"/>
                </a:spcBef>
              </a:pPr>
              <a:r>
                <a:rPr lang="fr-FR" altLang="fr-FR" sz="1600" dirty="0">
                  <a:solidFill>
                    <a:srgbClr val="FF0000"/>
                  </a:solidFill>
                  <a:cs typeface="+mn-cs"/>
                </a:rPr>
                <a:t>1961 à 2010</a:t>
              </a:r>
            </a:p>
          </p:txBody>
        </p:sp>
      </p:grpSp>
      <p:sp>
        <p:nvSpPr>
          <p:cNvPr id="3" name="ZoneTexte 2"/>
          <p:cNvSpPr txBox="1"/>
          <p:nvPr/>
        </p:nvSpPr>
        <p:spPr>
          <a:xfrm>
            <a:off x="5868144" y="2771636"/>
            <a:ext cx="2880320" cy="369332"/>
          </a:xfrm>
          <a:prstGeom prst="rect">
            <a:avLst/>
          </a:prstGeom>
          <a:noFill/>
        </p:spPr>
        <p:txBody>
          <a:bodyPr wrap="square" rtlCol="0">
            <a:spAutoFit/>
          </a:bodyPr>
          <a:lstStyle/>
          <a:p>
            <a:pPr algn="r" eaLnBrk="1" hangingPunct="1"/>
            <a:r>
              <a:rPr lang="fr-FR" b="1" dirty="0" smtClean="0">
                <a:solidFill>
                  <a:srgbClr val="FF0000"/>
                </a:solidFill>
                <a:latin typeface="Arial" charset="0"/>
                <a:cs typeface="+mn-cs"/>
              </a:rPr>
              <a:t>En 2050</a:t>
            </a:r>
            <a:endParaRPr lang="fr-FR" b="1" dirty="0">
              <a:solidFill>
                <a:srgbClr val="FF0000"/>
              </a:solidFill>
              <a:latin typeface="Arial" charset="0"/>
              <a:cs typeface="+mn-cs"/>
            </a:endParaRPr>
          </a:p>
        </p:txBody>
      </p:sp>
    </p:spTree>
    <p:extLst>
      <p:ext uri="{BB962C8B-B14F-4D97-AF65-F5344CB8AC3E}">
        <p14:creationId xmlns:p14="http://schemas.microsoft.com/office/powerpoint/2010/main" val="190927897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2706" name="Titre 1"/>
          <p:cNvSpPr>
            <a:spLocks noGrp="1"/>
          </p:cNvSpPr>
          <p:nvPr>
            <p:ph type="title"/>
          </p:nvPr>
        </p:nvSpPr>
        <p:spPr>
          <a:xfrm>
            <a:off x="1525587" y="497681"/>
            <a:ext cx="7618413" cy="238125"/>
          </a:xfrm>
        </p:spPr>
        <p:txBody>
          <a:bodyPr/>
          <a:lstStyle/>
          <a:p>
            <a:pPr algn="r" eaLnBrk="1" hangingPunct="1"/>
            <a:r>
              <a:rPr lang="fr-FR" altLang="fr-FR" dirty="0" smtClean="0"/>
              <a:t>Evapotranspiration en hausse</a:t>
            </a:r>
          </a:p>
        </p:txBody>
      </p:sp>
      <p:pic>
        <p:nvPicPr>
          <p:cNvPr id="72707" name="Imag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400" y="0"/>
            <a:ext cx="1155700"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8"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itchFamily="34" charset="0"/>
              <a:buChar char="•"/>
              <a:defRPr sz="24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0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16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9pPr>
          </a:lstStyle>
          <a:p>
            <a:pPr eaLnBrk="1" hangingPunct="1">
              <a:spcBef>
                <a:spcPct val="0"/>
              </a:spcBef>
              <a:buFontTx/>
              <a:buNone/>
            </a:pPr>
            <a:endParaRPr lang="fr-FR" altLang="fr-FR" sz="1800">
              <a:solidFill>
                <a:srgbClr val="000000"/>
              </a:solidFill>
              <a:latin typeface="Arial" pitchFamily="34" charset="0"/>
              <a:cs typeface="+mn-cs"/>
            </a:endParaRPr>
          </a:p>
        </p:txBody>
      </p:sp>
      <p:pic>
        <p:nvPicPr>
          <p:cNvPr id="10245" name="Image 23"/>
          <p:cNvPicPr>
            <a:picLocks noChangeAspect="1" noChangeArrowheads="1"/>
          </p:cNvPicPr>
          <p:nvPr/>
        </p:nvPicPr>
        <p:blipFill>
          <a:blip r:embed="rId4" cstate="print"/>
          <a:srcRect b="12810"/>
          <a:stretch>
            <a:fillRect/>
          </a:stretch>
        </p:blipFill>
        <p:spPr bwMode="auto">
          <a:xfrm>
            <a:off x="795338" y="1196752"/>
            <a:ext cx="8240712" cy="5019675"/>
          </a:xfrm>
          <a:prstGeom prst="rect">
            <a:avLst/>
          </a:prstGeom>
          <a:solidFill>
            <a:schemeClr val="accent1">
              <a:lumMod val="60000"/>
              <a:lumOff val="40000"/>
            </a:schemeClr>
          </a:solidFill>
          <a:ln>
            <a:noFill/>
          </a:ln>
        </p:spPr>
      </p:pic>
      <p:sp>
        <p:nvSpPr>
          <p:cNvPr id="72710" name="Rectangle 7"/>
          <p:cNvSpPr>
            <a:spLocks noChangeArrowheads="1"/>
          </p:cNvSpPr>
          <p:nvPr/>
        </p:nvSpPr>
        <p:spPr bwMode="auto">
          <a:xfrm>
            <a:off x="0" y="396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itchFamily="34" charset="0"/>
              <a:buChar char="•"/>
              <a:defRPr sz="24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0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16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9pPr>
          </a:lstStyle>
          <a:p>
            <a:pPr eaLnBrk="1" hangingPunct="1">
              <a:spcBef>
                <a:spcPct val="0"/>
              </a:spcBef>
              <a:buFontTx/>
              <a:buNone/>
            </a:pPr>
            <a:endParaRPr lang="fr-FR" altLang="fr-FR" sz="1800">
              <a:solidFill>
                <a:srgbClr val="000000"/>
              </a:solidFill>
              <a:latin typeface="Arial" pitchFamily="34" charset="0"/>
              <a:cs typeface="+mn-cs"/>
            </a:endParaRPr>
          </a:p>
        </p:txBody>
      </p:sp>
      <p:sp>
        <p:nvSpPr>
          <p:cNvPr id="72711" name="Rectangle 3"/>
          <p:cNvSpPr>
            <a:spLocks noChangeArrowheads="1"/>
          </p:cNvSpPr>
          <p:nvPr/>
        </p:nvSpPr>
        <p:spPr bwMode="auto">
          <a:xfrm>
            <a:off x="238125" y="6022975"/>
            <a:ext cx="86550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24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0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16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9pPr>
          </a:lstStyle>
          <a:p>
            <a:pPr eaLnBrk="1" hangingPunct="1">
              <a:spcBef>
                <a:spcPct val="0"/>
              </a:spcBef>
              <a:buFontTx/>
              <a:buNone/>
            </a:pPr>
            <a:r>
              <a:rPr lang="fr-FR" altLang="fr-FR" sz="1800">
                <a:solidFill>
                  <a:srgbClr val="434E71"/>
                </a:solidFill>
                <a:latin typeface="Arial" pitchFamily="34" charset="0"/>
                <a:cs typeface="+mn-cs"/>
              </a:rPr>
              <a:t>Les 7 modèles climatiques convergent :  hausse de l’évapotranspiration potentielle, </a:t>
            </a:r>
          </a:p>
          <a:p>
            <a:pPr algn="r" eaLnBrk="1" hangingPunct="1">
              <a:spcBef>
                <a:spcPct val="0"/>
              </a:spcBef>
              <a:buFontTx/>
              <a:buNone/>
            </a:pPr>
            <a:r>
              <a:rPr lang="fr-FR" altLang="fr-FR" sz="1800" b="1">
                <a:solidFill>
                  <a:srgbClr val="000000"/>
                </a:solidFill>
                <a:latin typeface="Arial" pitchFamily="34" charset="0"/>
                <a:cs typeface="+mn-cs"/>
                <a:sym typeface="Wingdings" pitchFamily="2" charset="2"/>
              </a:rPr>
              <a:t>moins d’eau disponible pour l’écoulement et l’infiltration</a:t>
            </a:r>
            <a:endParaRPr lang="fr-FR" altLang="fr-FR" sz="1800" b="1">
              <a:solidFill>
                <a:srgbClr val="000000"/>
              </a:solidFill>
              <a:latin typeface="Arial" pitchFamily="34" charset="0"/>
              <a:cs typeface="+mn-cs"/>
            </a:endParaRPr>
          </a:p>
        </p:txBody>
      </p:sp>
      <p:pic>
        <p:nvPicPr>
          <p:cNvPr id="72712"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9500" y="2492375"/>
            <a:ext cx="982663" cy="1106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6751751"/>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3730"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13" y="3000375"/>
            <a:ext cx="5705476" cy="3308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3731" name="Titre 1"/>
          <p:cNvSpPr>
            <a:spLocks noGrp="1"/>
          </p:cNvSpPr>
          <p:nvPr>
            <p:ph type="title"/>
          </p:nvPr>
        </p:nvSpPr>
        <p:spPr>
          <a:xfrm>
            <a:off x="1447800" y="470693"/>
            <a:ext cx="7689850" cy="315912"/>
          </a:xfrm>
        </p:spPr>
        <p:txBody>
          <a:bodyPr/>
          <a:lstStyle/>
          <a:p>
            <a:pPr algn="r" eaLnBrk="1" hangingPunct="1"/>
            <a:r>
              <a:rPr lang="fr-FR" altLang="fr-FR" dirty="0" smtClean="0"/>
              <a:t>Sécheresse décennale des sols plus fréquente</a:t>
            </a:r>
          </a:p>
        </p:txBody>
      </p:sp>
      <p:pic>
        <p:nvPicPr>
          <p:cNvPr id="73732"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98963" y="2987675"/>
            <a:ext cx="5789612" cy="3321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3733" name="Rectangle 2"/>
          <p:cNvSpPr>
            <a:spLocks noChangeArrowheads="1"/>
          </p:cNvSpPr>
          <p:nvPr/>
        </p:nvSpPr>
        <p:spPr bwMode="auto">
          <a:xfrm>
            <a:off x="971550" y="5797550"/>
            <a:ext cx="5953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24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0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16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9pPr>
          </a:lstStyle>
          <a:p>
            <a:pPr eaLnBrk="1" hangingPunct="1">
              <a:spcBef>
                <a:spcPct val="0"/>
              </a:spcBef>
              <a:buFontTx/>
              <a:buNone/>
            </a:pPr>
            <a:r>
              <a:rPr lang="fr-FR" altLang="fr-FR" sz="1800">
                <a:solidFill>
                  <a:srgbClr val="000000"/>
                </a:solidFill>
                <a:latin typeface="Arial" pitchFamily="34" charset="0"/>
                <a:cs typeface="+mn-cs"/>
              </a:rPr>
              <a:t>Eté </a:t>
            </a:r>
          </a:p>
        </p:txBody>
      </p:sp>
      <p:sp>
        <p:nvSpPr>
          <p:cNvPr id="73734" name="Rectangle 3"/>
          <p:cNvSpPr>
            <a:spLocks noChangeArrowheads="1"/>
          </p:cNvSpPr>
          <p:nvPr/>
        </p:nvSpPr>
        <p:spPr bwMode="auto">
          <a:xfrm>
            <a:off x="5292725" y="586740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24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0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16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9pPr>
          </a:lstStyle>
          <a:p>
            <a:pPr eaLnBrk="1" hangingPunct="1">
              <a:spcBef>
                <a:spcPct val="0"/>
              </a:spcBef>
              <a:buFontTx/>
              <a:buNone/>
            </a:pPr>
            <a:r>
              <a:rPr lang="fr-FR" altLang="fr-FR" sz="1800">
                <a:solidFill>
                  <a:srgbClr val="000000"/>
                </a:solidFill>
                <a:latin typeface="Arial" pitchFamily="34" charset="0"/>
                <a:cs typeface="+mn-cs"/>
              </a:rPr>
              <a:t>Automne</a:t>
            </a:r>
          </a:p>
        </p:txBody>
      </p:sp>
      <p:pic>
        <p:nvPicPr>
          <p:cNvPr id="73735" name="Image 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26988"/>
            <a:ext cx="1155700"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6" name="Rectangle 8"/>
          <p:cNvSpPr>
            <a:spLocks noChangeArrowheads="1"/>
          </p:cNvSpPr>
          <p:nvPr/>
        </p:nvSpPr>
        <p:spPr bwMode="auto">
          <a:xfrm>
            <a:off x="-5443" y="1484784"/>
            <a:ext cx="907097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24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0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16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1400">
                <a:solidFill>
                  <a:schemeClr val="tx1"/>
                </a:solidFill>
                <a:latin typeface="Calibri" pitchFamily="34" charset="0"/>
                <a:ea typeface="MS PGothic" pitchFamily="34" charset="-128"/>
              </a:defRPr>
            </a:lvl9pPr>
          </a:lstStyle>
          <a:p>
            <a:pPr eaLnBrk="1" hangingPunct="1">
              <a:spcBef>
                <a:spcPct val="0"/>
              </a:spcBef>
              <a:buFontTx/>
              <a:buNone/>
            </a:pPr>
            <a:r>
              <a:rPr lang="fr-FR" altLang="fr-FR" sz="2000" b="1" dirty="0">
                <a:solidFill>
                  <a:srgbClr val="434E71"/>
                </a:solidFill>
                <a:latin typeface="Arial" pitchFamily="34" charset="0"/>
                <a:cs typeface="+mn-cs"/>
              </a:rPr>
              <a:t>Sécheresse des sols : </a:t>
            </a:r>
            <a:r>
              <a:rPr lang="fr-FR" altLang="fr-FR" sz="2000" dirty="0">
                <a:solidFill>
                  <a:srgbClr val="434E71"/>
                </a:solidFill>
                <a:latin typeface="Arial" pitchFamily="34" charset="0"/>
                <a:cs typeface="+mn-cs"/>
              </a:rPr>
              <a:t>déficit de précipitations + évaporation (type de sols)</a:t>
            </a:r>
          </a:p>
          <a:p>
            <a:pPr eaLnBrk="1" hangingPunct="1">
              <a:spcBef>
                <a:spcPct val="0"/>
              </a:spcBef>
              <a:buFontTx/>
              <a:buNone/>
            </a:pPr>
            <a:r>
              <a:rPr lang="fr-FR" altLang="fr-FR" sz="2000" dirty="0">
                <a:solidFill>
                  <a:srgbClr val="434E71"/>
                </a:solidFill>
                <a:latin typeface="Arial" pitchFamily="34" charset="0"/>
                <a:cs typeface="+mn-cs"/>
              </a:rPr>
              <a:t>					 + transpiration (type de végétation</a:t>
            </a:r>
            <a:r>
              <a:rPr lang="fr-FR" altLang="fr-FR" sz="2000" dirty="0" smtClean="0">
                <a:solidFill>
                  <a:srgbClr val="434E71"/>
                </a:solidFill>
                <a:latin typeface="Arial" pitchFamily="34" charset="0"/>
                <a:cs typeface="+mn-cs"/>
              </a:rPr>
              <a:t>)</a:t>
            </a:r>
            <a:endParaRPr lang="fr-FR" altLang="fr-FR" sz="2000" b="1" dirty="0">
              <a:solidFill>
                <a:srgbClr val="434E71"/>
              </a:solidFill>
              <a:latin typeface="Arial" pitchFamily="34" charset="0"/>
              <a:cs typeface="+mn-cs"/>
            </a:endParaRPr>
          </a:p>
          <a:p>
            <a:pPr eaLnBrk="1" hangingPunct="1">
              <a:spcBef>
                <a:spcPct val="0"/>
              </a:spcBef>
              <a:buFontTx/>
              <a:buNone/>
            </a:pPr>
            <a:r>
              <a:rPr lang="fr-FR" altLang="fr-FR" sz="2000" b="1" dirty="0">
                <a:solidFill>
                  <a:srgbClr val="434E71"/>
                </a:solidFill>
                <a:latin typeface="Arial" pitchFamily="34" charset="0"/>
                <a:cs typeface="+mn-cs"/>
              </a:rPr>
              <a:t>Augmentation de la fréquence des sécheresses des sols décennales</a:t>
            </a:r>
          </a:p>
          <a:p>
            <a:pPr eaLnBrk="1" hangingPunct="1">
              <a:spcBef>
                <a:spcPct val="0"/>
              </a:spcBef>
              <a:buFontTx/>
              <a:buNone/>
            </a:pPr>
            <a:r>
              <a:rPr lang="fr-FR" altLang="fr-FR" sz="2000" dirty="0">
                <a:solidFill>
                  <a:srgbClr val="434E71"/>
                </a:solidFill>
                <a:latin typeface="Arial" pitchFamily="34" charset="0"/>
                <a:cs typeface="+mn-cs"/>
              </a:rPr>
              <a:t>En valeur relative : 2050 par rapport à aujourd’hui</a:t>
            </a:r>
          </a:p>
        </p:txBody>
      </p:sp>
    </p:spTree>
    <p:extLst>
      <p:ext uri="{BB962C8B-B14F-4D97-AF65-F5344CB8AC3E}">
        <p14:creationId xmlns:p14="http://schemas.microsoft.com/office/powerpoint/2010/main" val="1060307364"/>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Un plan d’adaptation : pourquoi ?</a:t>
            </a:r>
            <a:endParaRPr lang="fr-FR"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039" y="2427124"/>
            <a:ext cx="6112137" cy="3666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Forme libre 21"/>
          <p:cNvSpPr/>
          <p:nvPr/>
        </p:nvSpPr>
        <p:spPr>
          <a:xfrm>
            <a:off x="1619672" y="5137261"/>
            <a:ext cx="2085578" cy="307963"/>
          </a:xfrm>
          <a:custGeom>
            <a:avLst/>
            <a:gdLst>
              <a:gd name="connsiteX0" fmla="*/ 0 w 1562100"/>
              <a:gd name="connsiteY0" fmla="*/ 0 h 238125"/>
              <a:gd name="connsiteX1" fmla="*/ 1562100 w 1562100"/>
              <a:gd name="connsiteY1" fmla="*/ 0 h 238125"/>
              <a:gd name="connsiteX2" fmla="*/ 1123950 w 1562100"/>
              <a:gd name="connsiteY2" fmla="*/ 133350 h 238125"/>
              <a:gd name="connsiteX3" fmla="*/ 962025 w 1562100"/>
              <a:gd name="connsiteY3" fmla="*/ 200025 h 238125"/>
              <a:gd name="connsiteX4" fmla="*/ 628650 w 1562100"/>
              <a:gd name="connsiteY4" fmla="*/ 238125 h 238125"/>
              <a:gd name="connsiteX5" fmla="*/ 381000 w 1562100"/>
              <a:gd name="connsiteY5" fmla="*/ 200025 h 238125"/>
              <a:gd name="connsiteX6" fmla="*/ 285750 w 1562100"/>
              <a:gd name="connsiteY6" fmla="*/ 180975 h 238125"/>
              <a:gd name="connsiteX7" fmla="*/ 0 w 1562100"/>
              <a:gd name="connsiteY7" fmla="*/ 0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2100" h="238125">
                <a:moveTo>
                  <a:pt x="0" y="0"/>
                </a:moveTo>
                <a:lnTo>
                  <a:pt x="1562100" y="0"/>
                </a:lnTo>
                <a:lnTo>
                  <a:pt x="1123950" y="133350"/>
                </a:lnTo>
                <a:lnTo>
                  <a:pt x="962025" y="200025"/>
                </a:lnTo>
                <a:lnTo>
                  <a:pt x="628650" y="238125"/>
                </a:lnTo>
                <a:lnTo>
                  <a:pt x="381000" y="200025"/>
                </a:lnTo>
                <a:lnTo>
                  <a:pt x="285750" y="180975"/>
                </a:lnTo>
                <a:lnTo>
                  <a:pt x="0" y="0"/>
                </a:lnTo>
                <a:close/>
              </a:path>
            </a:pathLst>
          </a:custGeom>
          <a:pattFill prst="wdUpDiag">
            <a:fgClr>
              <a:srgbClr val="FFC000"/>
            </a:fgClr>
            <a:bgClr>
              <a:srgbClr val="FFFFF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eaLnBrk="1" hangingPunct="1"/>
            <a:endParaRPr lang="fr-FR">
              <a:solidFill>
                <a:srgbClr val="FFFFFF"/>
              </a:solidFill>
            </a:endParaRPr>
          </a:p>
        </p:txBody>
      </p:sp>
      <p:cxnSp>
        <p:nvCxnSpPr>
          <p:cNvPr id="12" name="Connecteur droit 11"/>
          <p:cNvCxnSpPr/>
          <p:nvPr/>
        </p:nvCxnSpPr>
        <p:spPr>
          <a:xfrm>
            <a:off x="1979712" y="5089506"/>
            <a:ext cx="446023" cy="216024"/>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flipH="1">
            <a:off x="2415266" y="5089506"/>
            <a:ext cx="572558" cy="228004"/>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1" name="Forme libre 10"/>
          <p:cNvSpPr/>
          <p:nvPr/>
        </p:nvSpPr>
        <p:spPr>
          <a:xfrm>
            <a:off x="1994360" y="5101486"/>
            <a:ext cx="921456" cy="189756"/>
          </a:xfrm>
          <a:custGeom>
            <a:avLst/>
            <a:gdLst>
              <a:gd name="connsiteX0" fmla="*/ 0 w 628650"/>
              <a:gd name="connsiteY0" fmla="*/ 0 h 123825"/>
              <a:gd name="connsiteX1" fmla="*/ 628650 w 628650"/>
              <a:gd name="connsiteY1" fmla="*/ 0 h 123825"/>
              <a:gd name="connsiteX2" fmla="*/ 304800 w 628650"/>
              <a:gd name="connsiteY2" fmla="*/ 123825 h 123825"/>
              <a:gd name="connsiteX3" fmla="*/ 0 w 628650"/>
              <a:gd name="connsiteY3" fmla="*/ 0 h 123825"/>
            </a:gdLst>
            <a:ahLst/>
            <a:cxnLst>
              <a:cxn ang="0">
                <a:pos x="connsiteX0" y="connsiteY0"/>
              </a:cxn>
              <a:cxn ang="0">
                <a:pos x="connsiteX1" y="connsiteY1"/>
              </a:cxn>
              <a:cxn ang="0">
                <a:pos x="connsiteX2" y="connsiteY2"/>
              </a:cxn>
              <a:cxn ang="0">
                <a:pos x="connsiteX3" y="connsiteY3"/>
              </a:cxn>
            </a:cxnLst>
            <a:rect l="l" t="t" r="r" b="b"/>
            <a:pathLst>
              <a:path w="628650" h="123825">
                <a:moveTo>
                  <a:pt x="0" y="0"/>
                </a:moveTo>
                <a:lnTo>
                  <a:pt x="628650" y="0"/>
                </a:lnTo>
                <a:lnTo>
                  <a:pt x="304800" y="123825"/>
                </a:lnTo>
                <a:lnTo>
                  <a:pt x="0" y="0"/>
                </a:lnTo>
                <a:close/>
              </a:path>
            </a:pathLst>
          </a:custGeom>
          <a:solidFill>
            <a:srgbClr val="FFC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eaLnBrk="1" hangingPunct="1"/>
            <a:endParaRPr lang="fr-FR">
              <a:solidFill>
                <a:srgbClr val="FFFFFF"/>
              </a:solidFill>
            </a:endParaRPr>
          </a:p>
        </p:txBody>
      </p:sp>
      <p:cxnSp>
        <p:nvCxnSpPr>
          <p:cNvPr id="23" name="Connecteur droit avec flèche 22"/>
          <p:cNvCxnSpPr/>
          <p:nvPr/>
        </p:nvCxnSpPr>
        <p:spPr>
          <a:xfrm>
            <a:off x="3284399" y="4293046"/>
            <a:ext cx="0" cy="93615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ZoneTexte 31"/>
          <p:cNvSpPr txBox="1"/>
          <p:nvPr/>
        </p:nvSpPr>
        <p:spPr>
          <a:xfrm>
            <a:off x="2992189" y="3789040"/>
            <a:ext cx="1588354" cy="44704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p>
            <a:pPr eaLnBrk="1" hangingPunct="1">
              <a:spcAft>
                <a:spcPts val="0"/>
              </a:spcAft>
            </a:pPr>
            <a:r>
              <a:rPr lang="fr-FR" sz="1200" b="1" dirty="0">
                <a:solidFill>
                  <a:srgbClr val="000000"/>
                </a:solidFill>
                <a:ea typeface="Times New Roman"/>
                <a:cs typeface="Times New Roman"/>
              </a:rPr>
              <a:t>Déficit 2050</a:t>
            </a:r>
            <a:endParaRPr lang="fr-FR" sz="1200" dirty="0">
              <a:solidFill>
                <a:srgbClr val="000000"/>
              </a:solidFill>
              <a:latin typeface="Times New Roman"/>
              <a:ea typeface="Times New Roman"/>
            </a:endParaRPr>
          </a:p>
          <a:p>
            <a:pPr eaLnBrk="1" hangingPunct="1">
              <a:spcAft>
                <a:spcPts val="0"/>
              </a:spcAft>
            </a:pPr>
            <a:r>
              <a:rPr lang="fr-FR" sz="1200" b="1" dirty="0">
                <a:solidFill>
                  <a:srgbClr val="000000"/>
                </a:solidFill>
                <a:ea typeface="Times New Roman"/>
                <a:cs typeface="Times New Roman"/>
              </a:rPr>
              <a:t>(1.000-1.200 Mm</a:t>
            </a:r>
            <a:r>
              <a:rPr lang="fr-FR" sz="1200" b="1" baseline="30000" dirty="0">
                <a:solidFill>
                  <a:srgbClr val="000000"/>
                </a:solidFill>
                <a:ea typeface="Times New Roman"/>
                <a:cs typeface="Times New Roman"/>
              </a:rPr>
              <a:t>3</a:t>
            </a:r>
            <a:r>
              <a:rPr lang="fr-FR" sz="1200" b="1" dirty="0">
                <a:solidFill>
                  <a:srgbClr val="000000"/>
                </a:solidFill>
                <a:ea typeface="Times New Roman"/>
                <a:cs typeface="Times New Roman"/>
              </a:rPr>
              <a:t>)</a:t>
            </a:r>
            <a:endParaRPr lang="fr-FR" sz="1200" dirty="0">
              <a:solidFill>
                <a:srgbClr val="000000"/>
              </a:solidFill>
              <a:latin typeface="Times New Roman"/>
              <a:ea typeface="Times New Roman"/>
            </a:endParaRPr>
          </a:p>
        </p:txBody>
      </p:sp>
      <p:sp>
        <p:nvSpPr>
          <p:cNvPr id="25" name="ZoneTexte 5"/>
          <p:cNvSpPr txBox="1"/>
          <p:nvPr/>
        </p:nvSpPr>
        <p:spPr>
          <a:xfrm>
            <a:off x="1844239" y="4114403"/>
            <a:ext cx="1214080" cy="46672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p>
            <a:pPr eaLnBrk="1" hangingPunct="1">
              <a:spcAft>
                <a:spcPts val="0"/>
              </a:spcAft>
            </a:pPr>
            <a:r>
              <a:rPr lang="fr-FR" sz="1200" b="1" dirty="0">
                <a:solidFill>
                  <a:srgbClr val="000000"/>
                </a:solidFill>
                <a:ea typeface="Times New Roman"/>
                <a:cs typeface="Times New Roman"/>
              </a:rPr>
              <a:t>Déficit actuel (200-250 Mm</a:t>
            </a:r>
            <a:r>
              <a:rPr lang="fr-FR" sz="1200" b="1" baseline="30000" dirty="0">
                <a:solidFill>
                  <a:srgbClr val="000000"/>
                </a:solidFill>
                <a:ea typeface="Times New Roman"/>
                <a:cs typeface="Times New Roman"/>
              </a:rPr>
              <a:t>3</a:t>
            </a:r>
            <a:r>
              <a:rPr lang="fr-FR" sz="1200" b="1" dirty="0">
                <a:solidFill>
                  <a:srgbClr val="000000"/>
                </a:solidFill>
                <a:ea typeface="Times New Roman"/>
                <a:cs typeface="Times New Roman"/>
              </a:rPr>
              <a:t>)</a:t>
            </a:r>
            <a:endParaRPr lang="fr-FR" sz="1200" dirty="0">
              <a:solidFill>
                <a:srgbClr val="000000"/>
              </a:solidFill>
              <a:latin typeface="Times New Roman"/>
              <a:ea typeface="Times New Roman"/>
            </a:endParaRPr>
          </a:p>
        </p:txBody>
      </p:sp>
      <p:cxnSp>
        <p:nvCxnSpPr>
          <p:cNvPr id="26" name="Connecteur droit avec flèche 25"/>
          <p:cNvCxnSpPr/>
          <p:nvPr/>
        </p:nvCxnSpPr>
        <p:spPr>
          <a:xfrm flipH="1">
            <a:off x="2420303" y="4548500"/>
            <a:ext cx="6350" cy="619125"/>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Espace réservé du contenu 9"/>
          <p:cNvSpPr>
            <a:spLocks noGrp="1"/>
          </p:cNvSpPr>
          <p:nvPr>
            <p:ph idx="1"/>
          </p:nvPr>
        </p:nvSpPr>
        <p:spPr>
          <a:xfrm>
            <a:off x="251520" y="1556792"/>
            <a:ext cx="6696744" cy="707886"/>
          </a:xfrm>
        </p:spPr>
        <p:txBody>
          <a:bodyPr wrap="square">
            <a:spAutoFit/>
          </a:bodyPr>
          <a:lstStyle/>
          <a:p>
            <a:pPr lvl="1"/>
            <a:r>
              <a:rPr lang="fr-FR" altLang="fr-FR" dirty="0">
                <a:solidFill>
                  <a:srgbClr val="7AB51D"/>
                </a:solidFill>
                <a:latin typeface="Arial" charset="0"/>
              </a:rPr>
              <a:t>Parce que le changement climatique est une </a:t>
            </a:r>
            <a:r>
              <a:rPr lang="fr-FR" altLang="fr-FR" dirty="0" smtClean="0">
                <a:solidFill>
                  <a:srgbClr val="7AB51D"/>
                </a:solidFill>
                <a:latin typeface="Arial" charset="0"/>
              </a:rPr>
              <a:t>réalité : 1,2 milliards de m3 de déficit à l’étiage en 2050</a:t>
            </a:r>
            <a:endParaRPr lang="fr-FR" altLang="fr-FR" dirty="0">
              <a:solidFill>
                <a:srgbClr val="90C6E8"/>
              </a:solidFill>
              <a:latin typeface="Arial" charset="0"/>
            </a:endParaRPr>
          </a:p>
        </p:txBody>
      </p:sp>
      <p:sp>
        <p:nvSpPr>
          <p:cNvPr id="5" name="ZoneTexte 4"/>
          <p:cNvSpPr txBox="1"/>
          <p:nvPr/>
        </p:nvSpPr>
        <p:spPr>
          <a:xfrm>
            <a:off x="6660232" y="2427124"/>
            <a:ext cx="2232248" cy="3724096"/>
          </a:xfrm>
          <a:prstGeom prst="rect">
            <a:avLst/>
          </a:prstGeom>
          <a:noFill/>
        </p:spPr>
        <p:txBody>
          <a:bodyPr wrap="square" rtlCol="0">
            <a:spAutoFit/>
          </a:bodyPr>
          <a:lstStyle/>
          <a:p>
            <a:pPr eaLnBrk="1" hangingPunct="1"/>
            <a:r>
              <a:rPr lang="fr-FR" sz="2000" b="1" dirty="0" smtClean="0">
                <a:solidFill>
                  <a:srgbClr val="FF0000"/>
                </a:solidFill>
                <a:latin typeface="Arial" charset="0"/>
                <a:cs typeface="+mn-cs"/>
              </a:rPr>
              <a:t>En 2050</a:t>
            </a:r>
          </a:p>
          <a:p>
            <a:pPr eaLnBrk="1" hangingPunct="1"/>
            <a:endParaRPr lang="fr-FR" dirty="0" smtClean="0">
              <a:solidFill>
                <a:srgbClr val="000000"/>
              </a:solidFill>
              <a:latin typeface="Arial" charset="0"/>
              <a:cs typeface="+mn-cs"/>
            </a:endParaRPr>
          </a:p>
          <a:p>
            <a:pPr eaLnBrk="1" hangingPunct="1"/>
            <a:r>
              <a:rPr lang="fr-FR" b="1" dirty="0" smtClean="0">
                <a:solidFill>
                  <a:srgbClr val="000000"/>
                </a:solidFill>
                <a:latin typeface="Arial" charset="0"/>
                <a:cs typeface="+mn-cs"/>
              </a:rPr>
              <a:t>Pluie : </a:t>
            </a:r>
          </a:p>
          <a:p>
            <a:pPr eaLnBrk="1" hangingPunct="1"/>
            <a:r>
              <a:rPr lang="fr-FR" b="1" dirty="0" smtClean="0">
                <a:solidFill>
                  <a:srgbClr val="000000"/>
                </a:solidFill>
                <a:latin typeface="Arial" charset="0"/>
                <a:cs typeface="+mn-cs"/>
              </a:rPr>
              <a:t>90 milliards de m3/an</a:t>
            </a:r>
          </a:p>
          <a:p>
            <a:pPr eaLnBrk="1" hangingPunct="1"/>
            <a:endParaRPr lang="fr-FR" dirty="0" smtClean="0">
              <a:solidFill>
                <a:srgbClr val="000000"/>
              </a:solidFill>
              <a:latin typeface="Arial" charset="0"/>
              <a:cs typeface="+mn-cs"/>
            </a:endParaRPr>
          </a:p>
          <a:p>
            <a:pPr eaLnBrk="1" hangingPunct="1"/>
            <a:r>
              <a:rPr lang="fr-FR" b="1" dirty="0" smtClean="0">
                <a:solidFill>
                  <a:srgbClr val="000000"/>
                </a:solidFill>
                <a:latin typeface="Arial" charset="0"/>
                <a:cs typeface="+mn-cs"/>
              </a:rPr>
              <a:t>Pluie efficace : </a:t>
            </a:r>
          </a:p>
          <a:p>
            <a:pPr eaLnBrk="1" hangingPunct="1"/>
            <a:r>
              <a:rPr lang="fr-FR" b="1" dirty="0" smtClean="0">
                <a:solidFill>
                  <a:srgbClr val="000000"/>
                </a:solidFill>
                <a:latin typeface="Arial" charset="0"/>
                <a:cs typeface="+mn-cs"/>
              </a:rPr>
              <a:t>25 milliards de m3/an</a:t>
            </a:r>
          </a:p>
          <a:p>
            <a:pPr eaLnBrk="1" hangingPunct="1"/>
            <a:endParaRPr lang="fr-FR" dirty="0" smtClean="0">
              <a:solidFill>
                <a:srgbClr val="000000"/>
              </a:solidFill>
              <a:latin typeface="Arial" charset="0"/>
              <a:cs typeface="+mn-cs"/>
            </a:endParaRPr>
          </a:p>
          <a:p>
            <a:pPr eaLnBrk="1" hangingPunct="1"/>
            <a:r>
              <a:rPr lang="fr-FR" b="1" dirty="0" smtClean="0">
                <a:solidFill>
                  <a:srgbClr val="000000"/>
                </a:solidFill>
                <a:latin typeface="Arial" charset="0"/>
                <a:cs typeface="+mn-cs"/>
              </a:rPr>
              <a:t>Population : </a:t>
            </a:r>
          </a:p>
          <a:p>
            <a:pPr eaLnBrk="1" hangingPunct="1"/>
            <a:r>
              <a:rPr lang="fr-FR" b="1" dirty="0" smtClean="0">
                <a:solidFill>
                  <a:srgbClr val="000000"/>
                </a:solidFill>
                <a:latin typeface="Arial" charset="0"/>
                <a:cs typeface="+mn-cs"/>
              </a:rPr>
              <a:t>8,5 millions d’</a:t>
            </a:r>
            <a:r>
              <a:rPr lang="fr-FR" b="1" dirty="0" err="1" smtClean="0">
                <a:solidFill>
                  <a:srgbClr val="000000"/>
                </a:solidFill>
                <a:latin typeface="Arial" charset="0"/>
                <a:cs typeface="+mn-cs"/>
              </a:rPr>
              <a:t>hab</a:t>
            </a:r>
            <a:endParaRPr lang="fr-FR" b="1" dirty="0" smtClean="0">
              <a:solidFill>
                <a:srgbClr val="000000"/>
              </a:solidFill>
              <a:latin typeface="Arial" charset="0"/>
              <a:cs typeface="+mn-cs"/>
            </a:endParaRPr>
          </a:p>
          <a:p>
            <a:pPr eaLnBrk="1" hangingPunct="1"/>
            <a:r>
              <a:rPr lang="fr-FR" b="1" dirty="0" smtClean="0">
                <a:solidFill>
                  <a:srgbClr val="000000"/>
                </a:solidFill>
                <a:latin typeface="Arial" charset="0"/>
                <a:cs typeface="+mn-cs"/>
              </a:rPr>
              <a:t>(+1,5 million)</a:t>
            </a:r>
            <a:endParaRPr lang="fr-FR" b="1" dirty="0">
              <a:solidFill>
                <a:srgbClr val="000000"/>
              </a:solidFill>
              <a:latin typeface="Arial" charset="0"/>
              <a:cs typeface="+mn-cs"/>
            </a:endParaRPr>
          </a:p>
        </p:txBody>
      </p:sp>
    </p:spTree>
    <p:extLst>
      <p:ext uri="{BB962C8B-B14F-4D97-AF65-F5344CB8AC3E}">
        <p14:creationId xmlns:p14="http://schemas.microsoft.com/office/powerpoint/2010/main" val="59284072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4"/>
          <p:cNvSpPr txBox="1"/>
          <p:nvPr/>
        </p:nvSpPr>
        <p:spPr>
          <a:xfrm>
            <a:off x="971600" y="1556792"/>
            <a:ext cx="7840662" cy="3417887"/>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lIns="0" tIns="0" rIns="0"/>
          <a:lstStyle/>
          <a:p>
            <a:pPr eaLnBrk="1" hangingPunct="1">
              <a:spcAft>
                <a:spcPts val="343"/>
              </a:spcAft>
              <a:defRPr/>
            </a:pPr>
            <a:r>
              <a:rPr lang="fr-FR" sz="2400" b="1" dirty="0">
                <a:solidFill>
                  <a:srgbClr val="FF0000"/>
                </a:solidFill>
                <a:ea typeface="MS Mincho" panose="02020609040205080304" pitchFamily="49" charset="-128"/>
                <a:cs typeface="Times New Roman" panose="02020603050405020304" pitchFamily="18" charset="0"/>
              </a:rPr>
              <a:t>Une méthode de construction participative</a:t>
            </a:r>
            <a:endParaRPr lang="fr-FR" sz="2400" dirty="0">
              <a:solidFill>
                <a:srgbClr val="FF0000"/>
              </a:solidFill>
              <a:ea typeface="MS Mincho" panose="02020609040205080304" pitchFamily="49" charset="-128"/>
              <a:cs typeface="Times New Roman" panose="02020603050405020304" pitchFamily="18" charset="0"/>
            </a:endParaRPr>
          </a:p>
          <a:p>
            <a:pPr algn="just" eaLnBrk="1" hangingPunct="1">
              <a:spcAft>
                <a:spcPts val="343"/>
              </a:spcAft>
              <a:defRPr/>
            </a:pPr>
            <a:endParaRPr lang="fr-FR" sz="400" dirty="0" smtClean="0">
              <a:solidFill>
                <a:srgbClr val="434E71"/>
              </a:solidFill>
              <a:ea typeface="MS Mincho" panose="02020609040205080304" pitchFamily="49" charset="-128"/>
              <a:cs typeface="Times New Roman" panose="02020603050405020304" pitchFamily="18" charset="0"/>
            </a:endParaRPr>
          </a:p>
          <a:p>
            <a:pPr algn="just" eaLnBrk="1" hangingPunct="1">
              <a:spcAft>
                <a:spcPts val="343"/>
              </a:spcAft>
              <a:defRPr/>
            </a:pPr>
            <a:endParaRPr lang="fr-FR" sz="400" dirty="0">
              <a:solidFill>
                <a:srgbClr val="434E71"/>
              </a:solidFill>
              <a:ea typeface="MS Mincho" panose="02020609040205080304" pitchFamily="49" charset="-128"/>
              <a:cs typeface="Times New Roman" panose="02020603050405020304" pitchFamily="18" charset="0"/>
            </a:endParaRPr>
          </a:p>
          <a:p>
            <a:pPr algn="just" eaLnBrk="1" hangingPunct="1">
              <a:spcAft>
                <a:spcPts val="343"/>
              </a:spcAft>
              <a:defRPr/>
            </a:pPr>
            <a:endParaRPr lang="fr-FR" sz="400" dirty="0">
              <a:solidFill>
                <a:srgbClr val="434E71"/>
              </a:solidFill>
              <a:ea typeface="MS Mincho" panose="02020609040205080304" pitchFamily="49" charset="-128"/>
              <a:cs typeface="Times New Roman" panose="02020603050405020304" pitchFamily="18" charset="0"/>
            </a:endParaRPr>
          </a:p>
          <a:p>
            <a:pPr algn="just" eaLnBrk="1" hangingPunct="1">
              <a:spcAft>
                <a:spcPts val="686"/>
              </a:spcAft>
              <a:defRPr/>
            </a:pPr>
            <a:r>
              <a:rPr lang="fr-FR" sz="2000" b="1" dirty="0" smtClean="0">
                <a:solidFill>
                  <a:srgbClr val="5A6996"/>
                </a:solidFill>
                <a:sym typeface="Wingdings"/>
              </a:rPr>
              <a:t> </a:t>
            </a:r>
            <a:r>
              <a:rPr lang="fr-FR" sz="2000" b="1" dirty="0" smtClean="0">
                <a:solidFill>
                  <a:srgbClr val="5A6996"/>
                </a:solidFill>
              </a:rPr>
              <a:t>Un </a:t>
            </a:r>
            <a:r>
              <a:rPr lang="fr-FR" sz="2000" b="1" dirty="0">
                <a:solidFill>
                  <a:srgbClr val="5A6996"/>
                </a:solidFill>
              </a:rPr>
              <a:t>groupe de travail </a:t>
            </a:r>
          </a:p>
          <a:p>
            <a:pPr algn="just" eaLnBrk="1" hangingPunct="1">
              <a:spcAft>
                <a:spcPts val="0"/>
              </a:spcAft>
              <a:defRPr/>
            </a:pPr>
            <a:r>
              <a:rPr lang="fr-FR" sz="2000" dirty="0" smtClean="0">
                <a:solidFill>
                  <a:srgbClr val="5A6996"/>
                </a:solidFill>
              </a:rPr>
              <a:t>	</a:t>
            </a:r>
            <a:r>
              <a:rPr lang="fr-FR" sz="2000" dirty="0" smtClean="0">
                <a:solidFill>
                  <a:srgbClr val="000000"/>
                </a:solidFill>
              </a:rPr>
              <a:t>- 20 membres </a:t>
            </a:r>
            <a:r>
              <a:rPr lang="fr-FR" sz="2000" dirty="0">
                <a:solidFill>
                  <a:srgbClr val="000000"/>
                </a:solidFill>
              </a:rPr>
              <a:t>du </a:t>
            </a:r>
            <a:r>
              <a:rPr lang="fr-FR" sz="2000" dirty="0" smtClean="0">
                <a:solidFill>
                  <a:srgbClr val="000000"/>
                </a:solidFill>
              </a:rPr>
              <a:t>CB</a:t>
            </a:r>
          </a:p>
          <a:p>
            <a:pPr algn="just" eaLnBrk="1" hangingPunct="1">
              <a:spcAft>
                <a:spcPts val="0"/>
              </a:spcAft>
              <a:defRPr/>
            </a:pPr>
            <a:r>
              <a:rPr lang="fr-FR" sz="2000" dirty="0" smtClean="0">
                <a:solidFill>
                  <a:srgbClr val="000000"/>
                </a:solidFill>
              </a:rPr>
              <a:t>	- experts</a:t>
            </a:r>
            <a:endParaRPr lang="fr-FR" sz="2000" dirty="0">
              <a:solidFill>
                <a:srgbClr val="000000"/>
              </a:solidFill>
            </a:endParaRPr>
          </a:p>
          <a:p>
            <a:pPr algn="just" eaLnBrk="1" hangingPunct="1">
              <a:spcAft>
                <a:spcPts val="0"/>
              </a:spcAft>
              <a:defRPr/>
            </a:pPr>
            <a:r>
              <a:rPr lang="fr-FR" sz="2000" dirty="0">
                <a:solidFill>
                  <a:srgbClr val="000000"/>
                </a:solidFill>
              </a:rPr>
              <a:t>	</a:t>
            </a:r>
            <a:r>
              <a:rPr lang="fr-FR" sz="2000" dirty="0" smtClean="0">
                <a:solidFill>
                  <a:srgbClr val="000000"/>
                </a:solidFill>
              </a:rPr>
              <a:t>- services </a:t>
            </a:r>
            <a:r>
              <a:rPr lang="fr-FR" sz="2000" dirty="0">
                <a:solidFill>
                  <a:srgbClr val="000000"/>
                </a:solidFill>
              </a:rPr>
              <a:t>de l’Etat et des </a:t>
            </a:r>
            <a:r>
              <a:rPr lang="fr-FR" sz="2000" dirty="0" smtClean="0">
                <a:solidFill>
                  <a:srgbClr val="000000"/>
                </a:solidFill>
              </a:rPr>
              <a:t>Régions</a:t>
            </a:r>
          </a:p>
          <a:p>
            <a:pPr algn="just" eaLnBrk="1" hangingPunct="1">
              <a:spcAft>
                <a:spcPts val="0"/>
              </a:spcAft>
              <a:defRPr/>
            </a:pPr>
            <a:endParaRPr lang="fr-FR" sz="2000" dirty="0">
              <a:solidFill>
                <a:srgbClr val="5A6996"/>
              </a:solidFill>
            </a:endParaRPr>
          </a:p>
          <a:p>
            <a:pPr algn="just" eaLnBrk="1" hangingPunct="1">
              <a:spcAft>
                <a:spcPts val="686"/>
              </a:spcAft>
              <a:defRPr/>
            </a:pPr>
            <a:r>
              <a:rPr lang="fr-FR" b="1" dirty="0">
                <a:solidFill>
                  <a:srgbClr val="5A6996"/>
                </a:solidFill>
                <a:sym typeface="Wingdings"/>
              </a:rPr>
              <a:t> </a:t>
            </a:r>
            <a:r>
              <a:rPr lang="fr-FR" sz="2000" b="1" dirty="0" smtClean="0">
                <a:solidFill>
                  <a:srgbClr val="5A6996"/>
                </a:solidFill>
                <a:sym typeface="Wingdings"/>
              </a:rPr>
              <a:t>18 mois, </a:t>
            </a:r>
            <a:r>
              <a:rPr lang="fr-FR" sz="2000" b="1" dirty="0" smtClean="0">
                <a:solidFill>
                  <a:srgbClr val="5A6996"/>
                </a:solidFill>
              </a:rPr>
              <a:t>8 séminaires, 4 auditions</a:t>
            </a:r>
            <a:endParaRPr lang="fr-FR" sz="2000" b="1" dirty="0">
              <a:solidFill>
                <a:srgbClr val="5A6996"/>
              </a:solidFill>
            </a:endParaRPr>
          </a:p>
          <a:p>
            <a:pPr algn="just" eaLnBrk="1" hangingPunct="1">
              <a:spcAft>
                <a:spcPts val="0"/>
              </a:spcAft>
              <a:defRPr/>
            </a:pPr>
            <a:r>
              <a:rPr lang="fr-FR" sz="2000" dirty="0" smtClean="0">
                <a:solidFill>
                  <a:srgbClr val="5A6996"/>
                </a:solidFill>
              </a:rPr>
              <a:t>	</a:t>
            </a:r>
          </a:p>
          <a:p>
            <a:pPr algn="just" eaLnBrk="1" hangingPunct="1">
              <a:spcAft>
                <a:spcPts val="0"/>
              </a:spcAft>
              <a:defRPr/>
            </a:pPr>
            <a:endParaRPr lang="fr-FR" sz="2000" dirty="0">
              <a:solidFill>
                <a:srgbClr val="5A6996"/>
              </a:solidFill>
            </a:endParaRPr>
          </a:p>
          <a:p>
            <a:pPr algn="just" eaLnBrk="1" hangingPunct="1">
              <a:spcAft>
                <a:spcPts val="0"/>
              </a:spcAft>
              <a:defRPr/>
            </a:pPr>
            <a:endParaRPr lang="fr-FR" sz="2000" dirty="0" smtClean="0">
              <a:solidFill>
                <a:srgbClr val="5A6996"/>
              </a:solidFill>
            </a:endParaRPr>
          </a:p>
          <a:p>
            <a:pPr algn="just" eaLnBrk="1" hangingPunct="1">
              <a:spcAft>
                <a:spcPts val="0"/>
              </a:spcAft>
              <a:defRPr/>
            </a:pPr>
            <a:endParaRPr lang="fr-FR" sz="2000" dirty="0">
              <a:solidFill>
                <a:srgbClr val="5A6996"/>
              </a:solidFill>
            </a:endParaRPr>
          </a:p>
          <a:p>
            <a:pPr algn="just" eaLnBrk="1" hangingPunct="1">
              <a:spcAft>
                <a:spcPts val="0"/>
              </a:spcAft>
              <a:defRPr/>
            </a:pPr>
            <a:endParaRPr lang="fr-FR" sz="2000" dirty="0" smtClean="0">
              <a:solidFill>
                <a:srgbClr val="5A6996"/>
              </a:solidFill>
            </a:endParaRPr>
          </a:p>
          <a:p>
            <a:pPr algn="just" eaLnBrk="1" hangingPunct="1">
              <a:spcAft>
                <a:spcPts val="0"/>
              </a:spcAft>
              <a:defRPr/>
            </a:pPr>
            <a:endParaRPr lang="fr-FR" sz="2000" dirty="0" smtClean="0">
              <a:solidFill>
                <a:srgbClr val="5A6996"/>
              </a:solidFill>
            </a:endParaRPr>
          </a:p>
          <a:p>
            <a:pPr algn="just" eaLnBrk="1" hangingPunct="1">
              <a:spcAft>
                <a:spcPts val="0"/>
              </a:spcAft>
              <a:defRPr/>
            </a:pPr>
            <a:r>
              <a:rPr lang="fr-FR" sz="2000" b="1" dirty="0">
                <a:solidFill>
                  <a:srgbClr val="5A6996"/>
                </a:solidFill>
                <a:sym typeface="Wingdings"/>
              </a:rPr>
              <a:t> </a:t>
            </a:r>
            <a:r>
              <a:rPr lang="fr-FR" sz="2000" b="1" dirty="0" smtClean="0">
                <a:solidFill>
                  <a:srgbClr val="5A6996"/>
                </a:solidFill>
              </a:rPr>
              <a:t>Une phase de consultation : les forums de l’eau 2017</a:t>
            </a:r>
            <a:endParaRPr lang="fr-FR" sz="2000" b="1" dirty="0">
              <a:solidFill>
                <a:srgbClr val="5A6996"/>
              </a:solidFill>
            </a:endParaRPr>
          </a:p>
          <a:p>
            <a:pPr algn="just" eaLnBrk="1" hangingPunct="1">
              <a:spcAft>
                <a:spcPts val="0"/>
              </a:spcAft>
              <a:defRPr/>
            </a:pPr>
            <a:endParaRPr lang="fr-FR" sz="2000" dirty="0" smtClean="0">
              <a:solidFill>
                <a:srgbClr val="5A6996"/>
              </a:solidFill>
            </a:endParaRPr>
          </a:p>
          <a:p>
            <a:pPr algn="just" eaLnBrk="1" hangingPunct="1">
              <a:spcAft>
                <a:spcPts val="0"/>
              </a:spcAft>
              <a:defRPr/>
            </a:pPr>
            <a:endParaRPr lang="fr-FR" sz="2000" dirty="0">
              <a:solidFill>
                <a:srgbClr val="5A6996"/>
              </a:solidFill>
            </a:endParaRPr>
          </a:p>
          <a:p>
            <a:pPr algn="just" eaLnBrk="1" hangingPunct="1">
              <a:spcAft>
                <a:spcPts val="686"/>
              </a:spcAft>
              <a:defRPr/>
            </a:pPr>
            <a:endParaRPr lang="fr-FR" b="1" dirty="0" smtClean="0">
              <a:solidFill>
                <a:srgbClr val="5A6996"/>
              </a:solidFill>
            </a:endParaRPr>
          </a:p>
          <a:p>
            <a:pPr algn="just" eaLnBrk="1" hangingPunct="1">
              <a:spcAft>
                <a:spcPts val="686"/>
              </a:spcAft>
              <a:defRPr/>
            </a:pPr>
            <a:endParaRPr lang="fr-FR" b="1" dirty="0">
              <a:solidFill>
                <a:srgbClr val="5A6996"/>
              </a:solidFill>
            </a:endParaRPr>
          </a:p>
          <a:p>
            <a:pPr algn="just" eaLnBrk="1" hangingPunct="1">
              <a:spcAft>
                <a:spcPts val="686"/>
              </a:spcAft>
              <a:defRPr/>
            </a:pPr>
            <a:endParaRPr lang="fr-FR" b="1" dirty="0" smtClean="0">
              <a:solidFill>
                <a:srgbClr val="5A6996"/>
              </a:solidFill>
            </a:endParaRPr>
          </a:p>
          <a:p>
            <a:pPr algn="just" eaLnBrk="1" hangingPunct="1">
              <a:spcAft>
                <a:spcPts val="686"/>
              </a:spcAft>
              <a:defRPr/>
            </a:pPr>
            <a:endParaRPr lang="fr-FR" b="1" dirty="0" smtClean="0">
              <a:solidFill>
                <a:srgbClr val="5A6996"/>
              </a:solidFill>
            </a:endParaRPr>
          </a:p>
          <a:p>
            <a:pPr algn="just" eaLnBrk="1" hangingPunct="1">
              <a:spcAft>
                <a:spcPts val="686"/>
              </a:spcAft>
              <a:defRPr/>
            </a:pPr>
            <a:endParaRPr lang="fr-FR" b="1" dirty="0">
              <a:solidFill>
                <a:srgbClr val="5A6996"/>
              </a:solidFill>
            </a:endParaRPr>
          </a:p>
          <a:p>
            <a:pPr algn="just" eaLnBrk="1" hangingPunct="1">
              <a:spcAft>
                <a:spcPts val="686"/>
              </a:spcAft>
              <a:defRPr/>
            </a:pPr>
            <a:endParaRPr lang="fr-FR" b="1" dirty="0" smtClean="0">
              <a:solidFill>
                <a:srgbClr val="5A6996"/>
              </a:solidFill>
            </a:endParaRPr>
          </a:p>
        </p:txBody>
      </p:sp>
      <p:pic>
        <p:nvPicPr>
          <p:cNvPr id="11272" name="Imag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9992" y="4293096"/>
            <a:ext cx="2593975"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re 1"/>
          <p:cNvSpPr txBox="1">
            <a:spLocks/>
          </p:cNvSpPr>
          <p:nvPr/>
        </p:nvSpPr>
        <p:spPr>
          <a:xfrm>
            <a:off x="2267744" y="274638"/>
            <a:ext cx="6419056" cy="1143000"/>
          </a:xfrm>
          <a:prstGeom prst="rect">
            <a:avLst/>
          </a:prstGeom>
        </p:spPr>
        <p:txBody>
          <a:bodyPr/>
          <a:lstStyle>
            <a:lvl1pPr algn="l" rtl="0" eaLnBrk="1" fontAlgn="base" hangingPunct="1">
              <a:spcBef>
                <a:spcPct val="0"/>
              </a:spcBef>
              <a:spcAft>
                <a:spcPct val="0"/>
              </a:spcAft>
              <a:defRPr sz="3600" b="1">
                <a:solidFill>
                  <a:srgbClr val="197DB2"/>
                </a:solidFill>
                <a:latin typeface="Verdana" pitchFamily="34" charset="0"/>
                <a:ea typeface="Verdana" pitchFamily="34" charset="0"/>
                <a:cs typeface="Verdana" pitchFamily="34" charset="0"/>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r>
              <a:rPr lang="fr-FR" kern="0" dirty="0" smtClean="0"/>
              <a:t>Un plan d’adaptation : comment ?</a:t>
            </a:r>
            <a:endParaRPr lang="fr-FR" kern="0" dirty="0"/>
          </a:p>
        </p:txBody>
      </p:sp>
      <p:pic>
        <p:nvPicPr>
          <p:cNvPr id="2" name="Imag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7664" y="4293096"/>
            <a:ext cx="2560320" cy="1710759"/>
          </a:xfrm>
          <a:prstGeom prst="rect">
            <a:avLst/>
          </a:prstGeom>
        </p:spPr>
      </p:pic>
    </p:spTree>
    <p:extLst>
      <p:ext uri="{BB962C8B-B14F-4D97-AF65-F5344CB8AC3E}">
        <p14:creationId xmlns:p14="http://schemas.microsoft.com/office/powerpoint/2010/main" val="28915195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4"/>
          <p:cNvSpPr txBox="1"/>
          <p:nvPr/>
        </p:nvSpPr>
        <p:spPr>
          <a:xfrm>
            <a:off x="971177" y="1988840"/>
            <a:ext cx="7561263" cy="1655762"/>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lIns="0" tIns="0" rIns="0"/>
          <a:lstStyle/>
          <a:p>
            <a:pPr algn="just" eaLnBrk="1" hangingPunct="1">
              <a:spcAft>
                <a:spcPts val="343"/>
              </a:spcAft>
              <a:defRPr/>
            </a:pPr>
            <a:r>
              <a:rPr lang="fr-FR" sz="2400" b="1" dirty="0" smtClean="0">
                <a:solidFill>
                  <a:srgbClr val="FF0000"/>
                </a:solidFill>
                <a:ea typeface="MS Mincho" panose="02020609040205080304" pitchFamily="49" charset="-128"/>
                <a:cs typeface="Times New Roman" panose="02020603050405020304" pitchFamily="18" charset="0"/>
              </a:rPr>
              <a:t>Diagnostic</a:t>
            </a:r>
            <a:endParaRPr lang="fr-FR" sz="2400" b="1" dirty="0">
              <a:solidFill>
                <a:srgbClr val="FF0000"/>
              </a:solidFill>
              <a:ea typeface="MS Mincho" panose="02020609040205080304" pitchFamily="49" charset="-128"/>
              <a:cs typeface="Times New Roman" panose="02020603050405020304" pitchFamily="18" charset="0"/>
            </a:endParaRPr>
          </a:p>
          <a:p>
            <a:pPr eaLnBrk="1" hangingPunct="1">
              <a:defRPr/>
            </a:pPr>
            <a:endParaRPr lang="fr-FR" sz="2000" dirty="0" smtClean="0">
              <a:solidFill>
                <a:srgbClr val="434E71"/>
              </a:solidFill>
              <a:ea typeface="MS Mincho" panose="02020609040205080304" pitchFamily="49" charset="-128"/>
              <a:cs typeface="Times New Roman" panose="02020603050405020304" pitchFamily="18" charset="0"/>
            </a:endParaRPr>
          </a:p>
          <a:p>
            <a:pPr marL="342900" indent="-342900" eaLnBrk="1" hangingPunct="1">
              <a:buFont typeface="Wingdings"/>
              <a:buChar char="Ä"/>
              <a:defRPr/>
            </a:pPr>
            <a:r>
              <a:rPr lang="fr-FR" sz="2000" dirty="0" smtClean="0">
                <a:solidFill>
                  <a:srgbClr val="434E71"/>
                </a:solidFill>
                <a:ea typeface="MS Mincho" panose="02020609040205080304" pitchFamily="49" charset="-128"/>
                <a:cs typeface="Times New Roman" panose="02020603050405020304" pitchFamily="18" charset="0"/>
              </a:rPr>
              <a:t>Constats scientifiques</a:t>
            </a:r>
          </a:p>
          <a:p>
            <a:pPr eaLnBrk="1" hangingPunct="1">
              <a:defRPr/>
            </a:pPr>
            <a:endParaRPr lang="fr-FR" sz="1200" dirty="0">
              <a:solidFill>
                <a:srgbClr val="434E71"/>
              </a:solidFill>
              <a:ea typeface="MS Mincho" panose="02020609040205080304" pitchFamily="49" charset="-128"/>
              <a:cs typeface="Times New Roman" panose="02020603050405020304" pitchFamily="18" charset="0"/>
            </a:endParaRPr>
          </a:p>
          <a:p>
            <a:pPr eaLnBrk="1" hangingPunct="1">
              <a:defRPr/>
            </a:pPr>
            <a:r>
              <a:rPr lang="fr-FR" sz="2000" b="1" dirty="0">
                <a:solidFill>
                  <a:srgbClr val="5A6996"/>
                </a:solidFill>
                <a:sym typeface="Wingdings"/>
              </a:rPr>
              <a:t> </a:t>
            </a:r>
            <a:r>
              <a:rPr lang="fr-FR" sz="2000" dirty="0" smtClean="0">
                <a:solidFill>
                  <a:srgbClr val="434E71"/>
                </a:solidFill>
                <a:ea typeface="MS Mincho" panose="02020609040205080304" pitchFamily="49" charset="-128"/>
                <a:cs typeface="Times New Roman" panose="02020603050405020304" pitchFamily="18" charset="0"/>
              </a:rPr>
              <a:t>Diagnostic </a:t>
            </a:r>
            <a:r>
              <a:rPr lang="fr-FR" sz="2000" dirty="0">
                <a:solidFill>
                  <a:srgbClr val="434E71"/>
                </a:solidFill>
                <a:ea typeface="MS Mincho" panose="02020609040205080304" pitchFamily="49" charset="-128"/>
                <a:cs typeface="Times New Roman" panose="02020603050405020304" pitchFamily="18" charset="0"/>
              </a:rPr>
              <a:t>de </a:t>
            </a:r>
            <a:r>
              <a:rPr lang="fr-FR" sz="2000" b="1" dirty="0">
                <a:solidFill>
                  <a:srgbClr val="434E71"/>
                </a:solidFill>
                <a:ea typeface="MS Mincho" panose="02020609040205080304" pitchFamily="49" charset="-128"/>
                <a:cs typeface="Times New Roman" panose="02020603050405020304" pitchFamily="18" charset="0"/>
              </a:rPr>
              <a:t>Vulnérabilité</a:t>
            </a:r>
          </a:p>
          <a:p>
            <a:pPr eaLnBrk="1" hangingPunct="1">
              <a:defRPr/>
            </a:pPr>
            <a:r>
              <a:rPr lang="fr-FR" sz="2000" dirty="0" smtClean="0">
                <a:solidFill>
                  <a:srgbClr val="000000"/>
                </a:solidFill>
                <a:ea typeface="MS Mincho" panose="02020609040205080304" pitchFamily="49" charset="-128"/>
                <a:cs typeface="Times New Roman" panose="02020603050405020304" pitchFamily="18" charset="0"/>
              </a:rPr>
              <a:t>« mesure » des impacts sur les territoires</a:t>
            </a:r>
            <a:endParaRPr lang="fr-FR" sz="2000" dirty="0">
              <a:solidFill>
                <a:srgbClr val="000000"/>
              </a:solidFill>
            </a:endParaRPr>
          </a:p>
          <a:p>
            <a:pPr eaLnBrk="1" hangingPunct="1">
              <a:defRPr/>
            </a:pPr>
            <a:endParaRPr lang="fr-FR" sz="2000" dirty="0" smtClean="0">
              <a:solidFill>
                <a:srgbClr val="434E71"/>
              </a:solidFill>
              <a:ea typeface="MS Mincho" panose="02020609040205080304" pitchFamily="49" charset="-128"/>
              <a:cs typeface="Times New Roman" panose="02020603050405020304" pitchFamily="18" charset="0"/>
            </a:endParaRPr>
          </a:p>
          <a:p>
            <a:pPr eaLnBrk="1" hangingPunct="1">
              <a:defRPr/>
            </a:pPr>
            <a:r>
              <a:rPr lang="fr-FR" sz="2400" b="1" dirty="0" smtClean="0">
                <a:solidFill>
                  <a:srgbClr val="FF0000"/>
                </a:solidFill>
                <a:ea typeface="MS Mincho" panose="02020609040205080304" pitchFamily="49" charset="-128"/>
                <a:cs typeface="Times New Roman" panose="02020603050405020304" pitchFamily="18" charset="0"/>
              </a:rPr>
              <a:t>Actions</a:t>
            </a:r>
          </a:p>
          <a:p>
            <a:pPr eaLnBrk="1" hangingPunct="1">
              <a:defRPr/>
            </a:pPr>
            <a:endParaRPr lang="fr-FR" sz="2000" dirty="0">
              <a:solidFill>
                <a:srgbClr val="434E71"/>
              </a:solidFill>
              <a:ea typeface="MS Mincho" panose="02020609040205080304" pitchFamily="49" charset="-128"/>
              <a:cs typeface="Times New Roman" panose="02020603050405020304" pitchFamily="18" charset="0"/>
            </a:endParaRPr>
          </a:p>
          <a:p>
            <a:pPr algn="just" eaLnBrk="1" hangingPunct="1">
              <a:spcAft>
                <a:spcPts val="686"/>
              </a:spcAft>
              <a:defRPr/>
            </a:pPr>
            <a:r>
              <a:rPr lang="fr-FR" sz="2000" b="1" dirty="0">
                <a:solidFill>
                  <a:srgbClr val="5A6996"/>
                </a:solidFill>
                <a:sym typeface="Wingdings"/>
              </a:rPr>
              <a:t> </a:t>
            </a:r>
            <a:r>
              <a:rPr lang="fr-FR" sz="2000" b="1" dirty="0" smtClean="0">
                <a:solidFill>
                  <a:srgbClr val="434E71"/>
                </a:solidFill>
                <a:ea typeface="MS Mincho" panose="02020609040205080304" pitchFamily="49" charset="-128"/>
                <a:cs typeface="Times New Roman" panose="02020603050405020304" pitchFamily="18" charset="0"/>
              </a:rPr>
              <a:t>Plan </a:t>
            </a:r>
            <a:r>
              <a:rPr lang="fr-FR" sz="2000" b="1" dirty="0">
                <a:solidFill>
                  <a:srgbClr val="434E71"/>
                </a:solidFill>
                <a:ea typeface="MS Mincho" panose="02020609040205080304" pitchFamily="49" charset="-128"/>
                <a:cs typeface="Times New Roman" panose="02020603050405020304" pitchFamily="18" charset="0"/>
              </a:rPr>
              <a:t>d’actions </a:t>
            </a:r>
            <a:r>
              <a:rPr lang="fr-FR" sz="2000" dirty="0" smtClean="0">
                <a:solidFill>
                  <a:srgbClr val="434E71"/>
                </a:solidFill>
                <a:ea typeface="MS Mincho" panose="02020609040205080304" pitchFamily="49" charset="-128"/>
                <a:cs typeface="Times New Roman" panose="02020603050405020304" pitchFamily="18" charset="0"/>
              </a:rPr>
              <a:t>: panel </a:t>
            </a:r>
            <a:r>
              <a:rPr lang="fr-FR" sz="2000" dirty="0">
                <a:solidFill>
                  <a:srgbClr val="434E71"/>
                </a:solidFill>
                <a:ea typeface="MS Mincho" panose="02020609040205080304" pitchFamily="49" charset="-128"/>
                <a:cs typeface="Times New Roman" panose="02020603050405020304" pitchFamily="18" charset="0"/>
              </a:rPr>
              <a:t>de mesures  </a:t>
            </a:r>
          </a:p>
          <a:p>
            <a:pPr algn="just" eaLnBrk="1" hangingPunct="1">
              <a:spcAft>
                <a:spcPts val="0"/>
              </a:spcAft>
              <a:defRPr/>
            </a:pPr>
            <a:r>
              <a:rPr lang="fr-FR" sz="2000" dirty="0" smtClean="0">
                <a:solidFill>
                  <a:srgbClr val="000000"/>
                </a:solidFill>
                <a:ea typeface="MS Mincho" panose="02020609040205080304" pitchFamily="49" charset="-128"/>
                <a:cs typeface="Times New Roman" panose="02020603050405020304" pitchFamily="18" charset="0"/>
              </a:rPr>
              <a:t>bassin </a:t>
            </a:r>
            <a:r>
              <a:rPr lang="fr-FR" sz="2000" dirty="0">
                <a:solidFill>
                  <a:srgbClr val="000000"/>
                </a:solidFill>
                <a:ea typeface="MS Mincho" panose="02020609040205080304" pitchFamily="49" charset="-128"/>
                <a:cs typeface="Times New Roman" panose="02020603050405020304" pitchFamily="18" charset="0"/>
              </a:rPr>
              <a:t>et infra </a:t>
            </a:r>
            <a:r>
              <a:rPr lang="fr-FR" sz="2000" dirty="0" smtClean="0">
                <a:solidFill>
                  <a:srgbClr val="000000"/>
                </a:solidFill>
                <a:ea typeface="MS Mincho" panose="02020609040205080304" pitchFamily="49" charset="-128"/>
                <a:cs typeface="Times New Roman" panose="02020603050405020304" pitchFamily="18" charset="0"/>
              </a:rPr>
              <a:t>bassin</a:t>
            </a:r>
          </a:p>
          <a:p>
            <a:pPr algn="just" eaLnBrk="1" hangingPunct="1">
              <a:spcAft>
                <a:spcPts val="0"/>
              </a:spcAft>
              <a:defRPr/>
            </a:pPr>
            <a:r>
              <a:rPr lang="fr-FR" sz="2000" dirty="0" smtClean="0">
                <a:solidFill>
                  <a:srgbClr val="000000"/>
                </a:solidFill>
                <a:ea typeface="MS Mincho" panose="02020609040205080304" pitchFamily="49" charset="-128"/>
                <a:cs typeface="Times New Roman" panose="02020603050405020304" pitchFamily="18" charset="0"/>
              </a:rPr>
              <a:t>pour </a:t>
            </a:r>
            <a:r>
              <a:rPr lang="fr-FR" sz="2000" dirty="0">
                <a:solidFill>
                  <a:srgbClr val="000000"/>
                </a:solidFill>
                <a:ea typeface="MS Mincho" panose="02020609040205080304" pitchFamily="49" charset="-128"/>
                <a:cs typeface="Times New Roman" panose="02020603050405020304" pitchFamily="18" charset="0"/>
              </a:rPr>
              <a:t>réduire la vulnérabilité</a:t>
            </a:r>
          </a:p>
          <a:p>
            <a:pPr algn="just" eaLnBrk="1" hangingPunct="1">
              <a:spcAft>
                <a:spcPts val="686"/>
              </a:spcAft>
              <a:defRPr/>
            </a:pPr>
            <a:endParaRPr lang="fr-FR" dirty="0">
              <a:solidFill>
                <a:srgbClr val="434E71"/>
              </a:solidFill>
              <a:latin typeface="Trebuchet MS" panose="020B0603020202020204" pitchFamily="34" charset="0"/>
              <a:ea typeface="MS Mincho" panose="02020609040205080304" pitchFamily="49" charset="-128"/>
              <a:cs typeface="Times New Roman" panose="02020603050405020304" pitchFamily="18" charset="0"/>
            </a:endParaRPr>
          </a:p>
          <a:p>
            <a:pPr marL="97967" indent="-97967" algn="just" eaLnBrk="1" hangingPunct="1">
              <a:spcAft>
                <a:spcPts val="343"/>
              </a:spcAft>
              <a:buFont typeface="Arial" panose="020B0604020202020204" pitchFamily="34" charset="0"/>
              <a:buChar char="•"/>
              <a:defRPr/>
            </a:pPr>
            <a:endParaRPr lang="fr-FR" sz="600" dirty="0">
              <a:solidFill>
                <a:srgbClr val="434E71"/>
              </a:solidFill>
              <a:latin typeface="Trebuchet MS" panose="020B0603020202020204" pitchFamily="34" charset="0"/>
              <a:ea typeface="MS Mincho" panose="02020609040205080304" pitchFamily="49" charset="-128"/>
              <a:cs typeface="Times New Roman" panose="02020603050405020304" pitchFamily="18" charset="0"/>
            </a:endParaRPr>
          </a:p>
        </p:txBody>
      </p:sp>
      <p:sp>
        <p:nvSpPr>
          <p:cNvPr id="10" name="Titre 1"/>
          <p:cNvSpPr txBox="1">
            <a:spLocks/>
          </p:cNvSpPr>
          <p:nvPr/>
        </p:nvSpPr>
        <p:spPr>
          <a:xfrm>
            <a:off x="2267744" y="274638"/>
            <a:ext cx="6419056" cy="1143000"/>
          </a:xfrm>
          <a:prstGeom prst="rect">
            <a:avLst/>
          </a:prstGeom>
        </p:spPr>
        <p:txBody>
          <a:bodyPr/>
          <a:lstStyle>
            <a:lvl1pPr algn="l" rtl="0" eaLnBrk="1" fontAlgn="base" hangingPunct="1">
              <a:spcBef>
                <a:spcPct val="0"/>
              </a:spcBef>
              <a:spcAft>
                <a:spcPct val="0"/>
              </a:spcAft>
              <a:defRPr sz="3600" b="1">
                <a:solidFill>
                  <a:srgbClr val="197DB2"/>
                </a:solidFill>
                <a:latin typeface="Verdana" pitchFamily="34" charset="0"/>
                <a:ea typeface="Verdana" pitchFamily="34" charset="0"/>
                <a:cs typeface="Verdana" pitchFamily="34" charset="0"/>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r>
              <a:rPr lang="fr-FR" kern="0" dirty="0" smtClean="0"/>
              <a:t>Un plan d’adaptation : comment ?</a:t>
            </a:r>
            <a:endParaRPr lang="fr-FR" kern="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39075" y="1268760"/>
            <a:ext cx="1147455" cy="18149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Imag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2160" y="1268760"/>
            <a:ext cx="1357178" cy="1919545"/>
          </a:xfrm>
          <a:prstGeom prst="rect">
            <a:avLst/>
          </a:prstGeom>
        </p:spPr>
      </p:pic>
      <p:pic>
        <p:nvPicPr>
          <p:cNvPr id="8" name="Imag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14739" y="3463184"/>
            <a:ext cx="2393765" cy="1694008"/>
          </a:xfrm>
          <a:prstGeom prst="rect">
            <a:avLst/>
          </a:prstGeom>
        </p:spPr>
      </p:pic>
      <p:pic>
        <p:nvPicPr>
          <p:cNvPr id="13" name="Imag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14739" y="5157192"/>
            <a:ext cx="2393765" cy="1694008"/>
          </a:xfrm>
          <a:prstGeom prst="rect">
            <a:avLst/>
          </a:prstGeom>
        </p:spPr>
      </p:pic>
    </p:spTree>
    <p:extLst>
      <p:ext uri="{BB962C8B-B14F-4D97-AF65-F5344CB8AC3E}">
        <p14:creationId xmlns:p14="http://schemas.microsoft.com/office/powerpoint/2010/main" val="135812766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descr="G:\_Plan Adaptation CC\02_stratégie agence\2-Vulnérabilités territorialisation\cartes BH\mars2018\SecheresseAutomne.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3422" y="4437111"/>
            <a:ext cx="3196730" cy="2259758"/>
          </a:xfrm>
          <a:prstGeom prst="rect">
            <a:avLst/>
          </a:prstGeom>
          <a:noFill/>
          <a:ln>
            <a:noFill/>
          </a:ln>
        </p:spPr>
      </p:pic>
      <p:sp>
        <p:nvSpPr>
          <p:cNvPr id="11" name="Titre 1"/>
          <p:cNvSpPr txBox="1">
            <a:spLocks/>
          </p:cNvSpPr>
          <p:nvPr/>
        </p:nvSpPr>
        <p:spPr>
          <a:xfrm>
            <a:off x="2484689" y="260648"/>
            <a:ext cx="6419056" cy="1143000"/>
          </a:xfrm>
          <a:prstGeom prst="rect">
            <a:avLst/>
          </a:prstGeom>
        </p:spPr>
        <p:txBody>
          <a:bodyPr/>
          <a:lstStyle>
            <a:lvl1pPr algn="l" rtl="0" eaLnBrk="1" fontAlgn="base" hangingPunct="1">
              <a:spcBef>
                <a:spcPct val="0"/>
              </a:spcBef>
              <a:spcAft>
                <a:spcPct val="0"/>
              </a:spcAft>
              <a:defRPr sz="3600" b="1">
                <a:solidFill>
                  <a:srgbClr val="197DB2"/>
                </a:solidFill>
                <a:latin typeface="Verdana" pitchFamily="34" charset="0"/>
                <a:ea typeface="Verdana" pitchFamily="34" charset="0"/>
                <a:cs typeface="Verdana" pitchFamily="34" charset="0"/>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r>
              <a:rPr lang="fr-FR" kern="0" dirty="0" smtClean="0"/>
              <a:t>Un plan d’adaptation : enjeux et objectifs</a:t>
            </a:r>
            <a:endParaRPr lang="fr-FR" kern="0" dirty="0"/>
          </a:p>
        </p:txBody>
      </p:sp>
      <p:sp>
        <p:nvSpPr>
          <p:cNvPr id="6" name="Text Box 4"/>
          <p:cNvSpPr txBox="1"/>
          <p:nvPr/>
        </p:nvSpPr>
        <p:spPr>
          <a:xfrm>
            <a:off x="971176" y="1628800"/>
            <a:ext cx="7561263" cy="1655762"/>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lIns="0" tIns="0" rIns="0"/>
          <a:lstStyle/>
          <a:p>
            <a:pPr eaLnBrk="1" hangingPunct="1">
              <a:defRPr/>
            </a:pPr>
            <a:endParaRPr lang="fr-FR" sz="2000" dirty="0" smtClean="0">
              <a:solidFill>
                <a:srgbClr val="434E71"/>
              </a:solidFill>
              <a:ea typeface="MS Mincho" panose="02020609040205080304" pitchFamily="49" charset="-128"/>
              <a:cs typeface="Times New Roman" panose="02020603050405020304" pitchFamily="18" charset="0"/>
            </a:endParaRPr>
          </a:p>
          <a:p>
            <a:pPr marL="342900" indent="-342900" eaLnBrk="1" hangingPunct="1">
              <a:buFont typeface="Wingdings"/>
              <a:buChar char="Ä"/>
              <a:defRPr/>
            </a:pPr>
            <a:r>
              <a:rPr lang="fr-FR" sz="2200" b="1" dirty="0" smtClean="0">
                <a:solidFill>
                  <a:srgbClr val="434E71"/>
                </a:solidFill>
                <a:ea typeface="MS Mincho" panose="02020609040205080304" pitchFamily="49" charset="-128"/>
                <a:cs typeface="Times New Roman" panose="02020603050405020304" pitchFamily="18" charset="0"/>
              </a:rPr>
              <a:t>Quantité</a:t>
            </a:r>
          </a:p>
          <a:p>
            <a:pPr eaLnBrk="1" hangingPunct="1">
              <a:defRPr/>
            </a:pPr>
            <a:endParaRPr lang="fr-FR" sz="2000" dirty="0" smtClean="0">
              <a:solidFill>
                <a:srgbClr val="434E71"/>
              </a:solidFill>
              <a:ea typeface="MS Mincho" panose="02020609040205080304" pitchFamily="49" charset="-128"/>
              <a:cs typeface="Times New Roman" panose="02020603050405020304" pitchFamily="18" charset="0"/>
            </a:endParaRPr>
          </a:p>
          <a:p>
            <a:pPr marL="342900" indent="-342900" eaLnBrk="1" hangingPunct="1">
              <a:buFont typeface="Wingdings"/>
              <a:buChar char="Ä"/>
              <a:defRPr/>
            </a:pPr>
            <a:r>
              <a:rPr lang="fr-FR" sz="2200" b="1" dirty="0" smtClean="0">
                <a:solidFill>
                  <a:srgbClr val="434E71"/>
                </a:solidFill>
                <a:ea typeface="MS Mincho" panose="02020609040205080304" pitchFamily="49" charset="-128"/>
                <a:cs typeface="Times New Roman" panose="02020603050405020304" pitchFamily="18" charset="0"/>
              </a:rPr>
              <a:t>Qualité</a:t>
            </a:r>
          </a:p>
          <a:p>
            <a:pPr marL="342900" indent="-342900" eaLnBrk="1" hangingPunct="1">
              <a:buFont typeface="Wingdings"/>
              <a:buChar char="Ä"/>
              <a:defRPr/>
            </a:pPr>
            <a:endParaRPr lang="fr-FR" sz="2000" dirty="0" smtClean="0">
              <a:solidFill>
                <a:srgbClr val="434E71"/>
              </a:solidFill>
              <a:ea typeface="MS Mincho" panose="02020609040205080304" pitchFamily="49" charset="-128"/>
              <a:cs typeface="Times New Roman" panose="02020603050405020304" pitchFamily="18" charset="0"/>
            </a:endParaRPr>
          </a:p>
          <a:p>
            <a:pPr marL="342900" indent="-342900" eaLnBrk="1" hangingPunct="1">
              <a:buFont typeface="Wingdings"/>
              <a:buChar char="Ä"/>
              <a:defRPr/>
            </a:pPr>
            <a:r>
              <a:rPr lang="fr-FR" sz="2200" b="1" dirty="0" smtClean="0">
                <a:solidFill>
                  <a:srgbClr val="434E71"/>
                </a:solidFill>
                <a:ea typeface="MS Mincho" panose="02020609040205080304" pitchFamily="49" charset="-128"/>
                <a:cs typeface="Times New Roman" panose="02020603050405020304" pitchFamily="18" charset="0"/>
              </a:rPr>
              <a:t>Milieux aquatiques et humides</a:t>
            </a:r>
          </a:p>
          <a:p>
            <a:pPr marL="342900" indent="-342900" eaLnBrk="1" hangingPunct="1">
              <a:buFont typeface="Wingdings"/>
              <a:buChar char="Ä"/>
              <a:defRPr/>
            </a:pPr>
            <a:endParaRPr lang="fr-FR" sz="2000" dirty="0" smtClean="0">
              <a:solidFill>
                <a:srgbClr val="434E71"/>
              </a:solidFill>
              <a:ea typeface="MS Mincho" panose="02020609040205080304" pitchFamily="49" charset="-128"/>
              <a:cs typeface="Times New Roman" panose="02020603050405020304" pitchFamily="18" charset="0"/>
            </a:endParaRPr>
          </a:p>
          <a:p>
            <a:pPr marL="342900" indent="-342900" eaLnBrk="1" hangingPunct="1">
              <a:buFont typeface="Wingdings"/>
              <a:buChar char="Ä"/>
              <a:defRPr/>
            </a:pPr>
            <a:r>
              <a:rPr lang="fr-FR" sz="2200" b="1" dirty="0" smtClean="0">
                <a:solidFill>
                  <a:srgbClr val="434E71"/>
                </a:solidFill>
                <a:ea typeface="MS Mincho" panose="02020609040205080304" pitchFamily="49" charset="-128"/>
                <a:cs typeface="Times New Roman" panose="02020603050405020304" pitchFamily="18" charset="0"/>
              </a:rPr>
              <a:t>Risques</a:t>
            </a:r>
          </a:p>
          <a:p>
            <a:pPr algn="just" eaLnBrk="1" hangingPunct="1">
              <a:spcAft>
                <a:spcPts val="686"/>
              </a:spcAft>
              <a:defRPr/>
            </a:pPr>
            <a:endParaRPr lang="fr-FR" dirty="0">
              <a:solidFill>
                <a:srgbClr val="434E71"/>
              </a:solidFill>
              <a:latin typeface="Trebuchet MS" panose="020B0603020202020204" pitchFamily="34" charset="0"/>
              <a:ea typeface="MS Mincho" panose="02020609040205080304" pitchFamily="49" charset="-128"/>
              <a:cs typeface="Times New Roman" panose="02020603050405020304" pitchFamily="18" charset="0"/>
            </a:endParaRPr>
          </a:p>
          <a:p>
            <a:pPr marL="97967" indent="-97967" algn="just" eaLnBrk="1" hangingPunct="1">
              <a:spcAft>
                <a:spcPts val="343"/>
              </a:spcAft>
              <a:buFont typeface="Arial" panose="020B0604020202020204" pitchFamily="34" charset="0"/>
              <a:buChar char="•"/>
              <a:defRPr/>
            </a:pPr>
            <a:endParaRPr lang="fr-FR" sz="600" dirty="0">
              <a:solidFill>
                <a:srgbClr val="434E71"/>
              </a:solidFill>
              <a:latin typeface="Trebuchet MS" panose="020B0603020202020204" pitchFamily="34" charset="0"/>
              <a:ea typeface="MS Mincho" panose="02020609040205080304" pitchFamily="49" charset="-128"/>
              <a:cs typeface="Times New Roman" panose="02020603050405020304" pitchFamily="18" charset="0"/>
            </a:endParaRPr>
          </a:p>
        </p:txBody>
      </p:sp>
      <p:pic>
        <p:nvPicPr>
          <p:cNvPr id="5" name="Picture 2" descr="G:\_Plan Adaptation CC\02_stratégie agence\2-Vulnérabilités territorialisation\Littoral\Superposition CEREMA TRI\CEREMA_TRI_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0152" y="1988500"/>
            <a:ext cx="3203848" cy="4854315"/>
          </a:xfrm>
          <a:prstGeom prst="rect">
            <a:avLst/>
          </a:prstGeom>
          <a:noFill/>
          <a:ln>
            <a:solidFill>
              <a:srgbClr val="0B4499"/>
            </a:solidFill>
          </a:ln>
          <a:extLst>
            <a:ext uri="{909E8E84-426E-40DD-AFC4-6F175D3DCCD1}">
              <a14:hiddenFill xmlns:a14="http://schemas.microsoft.com/office/drawing/2010/main">
                <a:solidFill>
                  <a:srgbClr val="FFFFFF"/>
                </a:solidFill>
              </a14:hiddenFill>
            </a:ext>
          </a:extLst>
        </p:spPr>
      </p:pic>
      <p:pic>
        <p:nvPicPr>
          <p:cNvPr id="7" name="Image 6" descr="G:\_Plan Adaptation CC\02_stratégie agence\2-Vulnérabilités territorialisation\cartes BH\mars2018\SecheresseEte.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8950" y="4375934"/>
            <a:ext cx="3240790" cy="2293426"/>
          </a:xfrm>
          <a:prstGeom prst="rect">
            <a:avLst/>
          </a:prstGeom>
          <a:noFill/>
          <a:ln>
            <a:noFill/>
          </a:ln>
        </p:spPr>
      </p:pic>
      <p:sp>
        <p:nvSpPr>
          <p:cNvPr id="8" name="ZoneTexte 7"/>
          <p:cNvSpPr txBox="1"/>
          <p:nvPr/>
        </p:nvSpPr>
        <p:spPr>
          <a:xfrm>
            <a:off x="2130893" y="4375934"/>
            <a:ext cx="1225057" cy="369332"/>
          </a:xfrm>
          <a:prstGeom prst="rect">
            <a:avLst/>
          </a:prstGeom>
          <a:noFill/>
        </p:spPr>
        <p:txBody>
          <a:bodyPr wrap="square" rtlCol="0">
            <a:spAutoFit/>
          </a:bodyPr>
          <a:lstStyle/>
          <a:p>
            <a:pPr algn="r" eaLnBrk="1" hangingPunct="1"/>
            <a:r>
              <a:rPr lang="fr-FR" b="1" dirty="0" smtClean="0">
                <a:solidFill>
                  <a:srgbClr val="FF0000"/>
                </a:solidFill>
                <a:latin typeface="Arial" charset="0"/>
                <a:cs typeface="+mn-cs"/>
              </a:rPr>
              <a:t>En 2050</a:t>
            </a:r>
            <a:endParaRPr lang="fr-FR" b="1" dirty="0">
              <a:solidFill>
                <a:srgbClr val="FF0000"/>
              </a:solidFill>
              <a:latin typeface="Arial" charset="0"/>
              <a:cs typeface="+mn-cs"/>
            </a:endParaRPr>
          </a:p>
        </p:txBody>
      </p:sp>
      <p:sp>
        <p:nvSpPr>
          <p:cNvPr id="9" name="ZoneTexte 8"/>
          <p:cNvSpPr txBox="1"/>
          <p:nvPr/>
        </p:nvSpPr>
        <p:spPr>
          <a:xfrm>
            <a:off x="6732240" y="1619168"/>
            <a:ext cx="1440160" cy="369332"/>
          </a:xfrm>
          <a:prstGeom prst="rect">
            <a:avLst/>
          </a:prstGeom>
          <a:noFill/>
        </p:spPr>
        <p:txBody>
          <a:bodyPr wrap="square" rtlCol="0">
            <a:spAutoFit/>
          </a:bodyPr>
          <a:lstStyle/>
          <a:p>
            <a:pPr algn="r" eaLnBrk="1" hangingPunct="1"/>
            <a:r>
              <a:rPr lang="fr-FR" b="1" dirty="0" smtClean="0">
                <a:solidFill>
                  <a:srgbClr val="FF0000"/>
                </a:solidFill>
                <a:latin typeface="Arial" charset="0"/>
                <a:cs typeface="+mn-cs"/>
              </a:rPr>
              <a:t>En 2100</a:t>
            </a:r>
            <a:endParaRPr lang="fr-FR" b="1" dirty="0">
              <a:solidFill>
                <a:srgbClr val="FF0000"/>
              </a:solidFill>
              <a:latin typeface="Arial" charset="0"/>
              <a:cs typeface="+mn-cs"/>
            </a:endParaRPr>
          </a:p>
        </p:txBody>
      </p:sp>
      <p:sp>
        <p:nvSpPr>
          <p:cNvPr id="10" name="ZoneTexte 9"/>
          <p:cNvSpPr txBox="1"/>
          <p:nvPr/>
        </p:nvSpPr>
        <p:spPr>
          <a:xfrm>
            <a:off x="0" y="6372036"/>
            <a:ext cx="971176" cy="369332"/>
          </a:xfrm>
          <a:prstGeom prst="rect">
            <a:avLst/>
          </a:prstGeom>
          <a:noFill/>
        </p:spPr>
        <p:txBody>
          <a:bodyPr wrap="square" rtlCol="0">
            <a:spAutoFit/>
          </a:bodyPr>
          <a:lstStyle/>
          <a:p>
            <a:pPr algn="r" eaLnBrk="1" hangingPunct="1"/>
            <a:r>
              <a:rPr lang="fr-FR" b="1" dirty="0" smtClean="0">
                <a:solidFill>
                  <a:srgbClr val="000000"/>
                </a:solidFill>
                <a:latin typeface="Arial" charset="0"/>
                <a:cs typeface="+mn-cs"/>
              </a:rPr>
              <a:t>Eté</a:t>
            </a:r>
            <a:endParaRPr lang="fr-FR" b="1" dirty="0">
              <a:solidFill>
                <a:srgbClr val="000000"/>
              </a:solidFill>
              <a:latin typeface="Arial" charset="0"/>
              <a:cs typeface="+mn-cs"/>
            </a:endParaRPr>
          </a:p>
        </p:txBody>
      </p:sp>
      <p:sp>
        <p:nvSpPr>
          <p:cNvPr id="13" name="ZoneTexte 12"/>
          <p:cNvSpPr txBox="1"/>
          <p:nvPr/>
        </p:nvSpPr>
        <p:spPr>
          <a:xfrm>
            <a:off x="2915816" y="6372036"/>
            <a:ext cx="1224136" cy="369332"/>
          </a:xfrm>
          <a:prstGeom prst="rect">
            <a:avLst/>
          </a:prstGeom>
          <a:noFill/>
        </p:spPr>
        <p:txBody>
          <a:bodyPr wrap="square" rtlCol="0">
            <a:spAutoFit/>
          </a:bodyPr>
          <a:lstStyle/>
          <a:p>
            <a:pPr algn="r" eaLnBrk="1" hangingPunct="1"/>
            <a:r>
              <a:rPr lang="fr-FR" b="1" dirty="0" smtClean="0">
                <a:solidFill>
                  <a:srgbClr val="000000"/>
                </a:solidFill>
                <a:latin typeface="Arial" charset="0"/>
                <a:cs typeface="+mn-cs"/>
              </a:rPr>
              <a:t>Automne</a:t>
            </a:r>
            <a:endParaRPr lang="fr-FR" b="1" dirty="0">
              <a:solidFill>
                <a:srgbClr val="000000"/>
              </a:solidFill>
              <a:latin typeface="Arial" charset="0"/>
              <a:cs typeface="+mn-cs"/>
            </a:endParaRPr>
          </a:p>
        </p:txBody>
      </p:sp>
    </p:spTree>
    <p:extLst>
      <p:ext uri="{BB962C8B-B14F-4D97-AF65-F5344CB8AC3E}">
        <p14:creationId xmlns:p14="http://schemas.microsoft.com/office/powerpoint/2010/main" val="358146152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txBox="1">
            <a:spLocks/>
          </p:cNvSpPr>
          <p:nvPr/>
        </p:nvSpPr>
        <p:spPr>
          <a:xfrm>
            <a:off x="2484689" y="260648"/>
            <a:ext cx="6419056" cy="1143000"/>
          </a:xfrm>
          <a:prstGeom prst="rect">
            <a:avLst/>
          </a:prstGeom>
        </p:spPr>
        <p:txBody>
          <a:bodyPr/>
          <a:lstStyle>
            <a:lvl1pPr algn="l" rtl="0" eaLnBrk="1" fontAlgn="base" hangingPunct="1">
              <a:spcBef>
                <a:spcPct val="0"/>
              </a:spcBef>
              <a:spcAft>
                <a:spcPct val="0"/>
              </a:spcAft>
              <a:defRPr sz="3600" b="1">
                <a:solidFill>
                  <a:srgbClr val="197DB2"/>
                </a:solidFill>
                <a:latin typeface="Verdana" pitchFamily="34" charset="0"/>
                <a:ea typeface="Verdana" pitchFamily="34" charset="0"/>
                <a:cs typeface="Verdana" pitchFamily="34" charset="0"/>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r>
              <a:rPr lang="fr-FR" kern="0" dirty="0" smtClean="0"/>
              <a:t>Un plan d’adaptation : Quelles mesures ?</a:t>
            </a:r>
            <a:endParaRPr lang="fr-FR" kern="0" dirty="0"/>
          </a:p>
        </p:txBody>
      </p:sp>
      <p:sp>
        <p:nvSpPr>
          <p:cNvPr id="5" name="Espace réservé du contenu 2"/>
          <p:cNvSpPr txBox="1">
            <a:spLocks/>
          </p:cNvSpPr>
          <p:nvPr/>
        </p:nvSpPr>
        <p:spPr bwMode="auto">
          <a:xfrm>
            <a:off x="1331640" y="1988840"/>
            <a:ext cx="7560840" cy="5112568"/>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l" rtl="0" eaLnBrk="1" fontAlgn="base" hangingPunct="1">
              <a:spcBef>
                <a:spcPct val="20000"/>
              </a:spcBef>
              <a:spcAft>
                <a:spcPct val="0"/>
              </a:spcAft>
              <a:buNone/>
              <a:defRPr sz="2400" b="1">
                <a:solidFill>
                  <a:srgbClr val="0B4499"/>
                </a:solidFill>
                <a:latin typeface="Verdana" pitchFamily="34" charset="0"/>
                <a:ea typeface="Verdana" pitchFamily="34" charset="0"/>
                <a:cs typeface="Verdana" pitchFamily="34" charset="0"/>
              </a:defRPr>
            </a:lvl1pPr>
            <a:lvl2pPr marL="6350" indent="0" algn="l" rtl="0" eaLnBrk="1" fontAlgn="base" hangingPunct="1">
              <a:spcBef>
                <a:spcPct val="20000"/>
              </a:spcBef>
              <a:spcAft>
                <a:spcPct val="0"/>
              </a:spcAft>
              <a:buNone/>
              <a:defRPr sz="2000" b="1">
                <a:solidFill>
                  <a:srgbClr val="339966"/>
                </a:solidFill>
                <a:latin typeface="Verdana" pitchFamily="34" charset="0"/>
                <a:ea typeface="Verdana" pitchFamily="34" charset="0"/>
                <a:cs typeface="Verdana" pitchFamily="34" charset="0"/>
              </a:defRPr>
            </a:lvl2pPr>
            <a:lvl3pPr marL="261938" indent="-261938" algn="l" rtl="0" eaLnBrk="1" fontAlgn="base" hangingPunct="1">
              <a:spcBef>
                <a:spcPct val="20000"/>
              </a:spcBef>
              <a:spcAft>
                <a:spcPct val="0"/>
              </a:spcAft>
              <a:buClr>
                <a:srgbClr val="339966"/>
              </a:buClr>
              <a:buChar char="•"/>
              <a:defRPr sz="2000">
                <a:solidFill>
                  <a:schemeClr val="tx1"/>
                </a:solidFill>
                <a:latin typeface="Verdana" pitchFamily="34" charset="0"/>
                <a:ea typeface="Verdana" pitchFamily="34" charset="0"/>
                <a:cs typeface="Verdana" pitchFamily="34" charset="0"/>
              </a:defRPr>
            </a:lvl3pPr>
            <a:lvl4pPr marL="812800" indent="-276225" algn="l" rtl="0" eaLnBrk="1" fontAlgn="base" hangingPunct="1">
              <a:spcBef>
                <a:spcPct val="20000"/>
              </a:spcBef>
              <a:spcAft>
                <a:spcPct val="0"/>
              </a:spcAft>
              <a:buChar char="–"/>
              <a:defRPr sz="2000">
                <a:solidFill>
                  <a:srgbClr val="0B4499"/>
                </a:solidFill>
                <a:latin typeface="Verdana" pitchFamily="34" charset="0"/>
                <a:ea typeface="Verdana" pitchFamily="34" charset="0"/>
                <a:cs typeface="Verdana" pitchFamily="34" charset="0"/>
              </a:defRPr>
            </a:lvl4pPr>
            <a:lvl5pPr marL="1349375" indent="-274638" algn="l" rtl="0" eaLnBrk="1" fontAlgn="base" hangingPunct="1">
              <a:spcBef>
                <a:spcPct val="20000"/>
              </a:spcBef>
              <a:spcAft>
                <a:spcPct val="0"/>
              </a:spcAft>
              <a:buFont typeface="Arial" pitchFamily="34" charset="0"/>
              <a:buChar char="•"/>
              <a:defRPr sz="2000">
                <a:solidFill>
                  <a:schemeClr val="tx1"/>
                </a:solidFill>
                <a:latin typeface="Verdana" pitchFamily="34" charset="0"/>
                <a:ea typeface="Verdana" pitchFamily="34" charset="0"/>
                <a:cs typeface="Verdana"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r>
              <a:rPr lang="fr-FR" altLang="fr-FR" kern="0" dirty="0" smtClean="0"/>
              <a:t>1- Prise de conscience</a:t>
            </a:r>
          </a:p>
          <a:p>
            <a:endParaRPr lang="fr-FR" altLang="fr-FR" sz="400" kern="0" dirty="0" smtClean="0"/>
          </a:p>
          <a:p>
            <a:r>
              <a:rPr lang="fr-FR" altLang="fr-FR" kern="0" dirty="0" smtClean="0"/>
              <a:t>2- Gouvernance</a:t>
            </a:r>
          </a:p>
          <a:p>
            <a:endParaRPr lang="fr-FR" altLang="fr-FR" sz="400" kern="0" dirty="0" smtClean="0"/>
          </a:p>
          <a:p>
            <a:r>
              <a:rPr lang="fr-FR" altLang="fr-FR" kern="0" dirty="0" smtClean="0"/>
              <a:t>3- Aménagement</a:t>
            </a:r>
          </a:p>
          <a:p>
            <a:endParaRPr lang="fr-FR" altLang="fr-FR" sz="400" kern="0" dirty="0" smtClean="0"/>
          </a:p>
          <a:p>
            <a:r>
              <a:rPr lang="fr-FR" altLang="fr-FR" kern="0" dirty="0" smtClean="0"/>
              <a:t>4- Nature</a:t>
            </a:r>
          </a:p>
          <a:p>
            <a:endParaRPr lang="fr-FR" altLang="fr-FR" sz="400" kern="0" dirty="0" smtClean="0"/>
          </a:p>
          <a:p>
            <a:r>
              <a:rPr lang="fr-FR" altLang="fr-FR" kern="0" dirty="0" smtClean="0"/>
              <a:t>5- Mode de développement</a:t>
            </a:r>
          </a:p>
          <a:p>
            <a:endParaRPr lang="fr-FR" altLang="fr-FR" sz="400" kern="0" dirty="0" smtClean="0"/>
          </a:p>
          <a:p>
            <a:endParaRPr lang="fr-FR" altLang="fr-FR" sz="400" kern="0" dirty="0" smtClean="0"/>
          </a:p>
          <a:p>
            <a:r>
              <a:rPr lang="fr-FR" altLang="fr-FR" kern="0" dirty="0" smtClean="0"/>
              <a:t>6- Infrastructures</a:t>
            </a:r>
          </a:p>
          <a:p>
            <a:endParaRPr lang="fr-FR" altLang="fr-FR" sz="400" kern="0" dirty="0" smtClean="0"/>
          </a:p>
          <a:p>
            <a:endParaRPr lang="fr-FR" altLang="fr-FR" sz="400" kern="0" dirty="0" smtClean="0"/>
          </a:p>
          <a:p>
            <a:r>
              <a:rPr lang="fr-FR" altLang="fr-FR" kern="0" dirty="0" smtClean="0"/>
              <a:t>7- Connaissance et innovation</a:t>
            </a:r>
          </a:p>
        </p:txBody>
      </p:sp>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08304" y="4653136"/>
            <a:ext cx="1810669" cy="2168779"/>
          </a:xfrm>
          <a:prstGeom prst="rect">
            <a:avLst/>
          </a:prstGeom>
        </p:spPr>
      </p:pic>
    </p:spTree>
    <p:extLst>
      <p:ext uri="{BB962C8B-B14F-4D97-AF65-F5344CB8AC3E}">
        <p14:creationId xmlns:p14="http://schemas.microsoft.com/office/powerpoint/2010/main" val="76088994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re 1"/>
          <p:cNvSpPr>
            <a:spLocks noGrp="1"/>
          </p:cNvSpPr>
          <p:nvPr>
            <p:ph type="title"/>
          </p:nvPr>
        </p:nvSpPr>
        <p:spPr>
          <a:xfrm>
            <a:off x="2282448" y="341784"/>
            <a:ext cx="6754048" cy="1143000"/>
          </a:xfrm>
        </p:spPr>
        <p:txBody>
          <a:bodyPr/>
          <a:lstStyle/>
          <a:p>
            <a:pPr lvl="1" algn="l"/>
            <a:r>
              <a:rPr lang="fr-FR" sz="3200" b="1" dirty="0">
                <a:solidFill>
                  <a:srgbClr val="197DB2"/>
                </a:solidFill>
                <a:latin typeface="Verdana" pitchFamily="34" charset="0"/>
                <a:ea typeface="Verdana" pitchFamily="34" charset="0"/>
                <a:cs typeface="Verdana" pitchFamily="34" charset="0"/>
              </a:rPr>
              <a:t>1- Avant tout, </a:t>
            </a:r>
            <a:br>
              <a:rPr lang="fr-FR" sz="3200" b="1" dirty="0">
                <a:solidFill>
                  <a:srgbClr val="197DB2"/>
                </a:solidFill>
                <a:latin typeface="Verdana" pitchFamily="34" charset="0"/>
                <a:ea typeface="Verdana" pitchFamily="34" charset="0"/>
                <a:cs typeface="Verdana" pitchFamily="34" charset="0"/>
              </a:rPr>
            </a:br>
            <a:r>
              <a:rPr lang="fr-FR" sz="3200" b="1" dirty="0">
                <a:solidFill>
                  <a:srgbClr val="197DB2"/>
                </a:solidFill>
                <a:latin typeface="Verdana" pitchFamily="34" charset="0"/>
                <a:ea typeface="Verdana" pitchFamily="34" charset="0"/>
                <a:cs typeface="Verdana" pitchFamily="34" charset="0"/>
              </a:rPr>
              <a:t>prendre conscience </a:t>
            </a:r>
            <a:br>
              <a:rPr lang="fr-FR" sz="3200" b="1" dirty="0">
                <a:solidFill>
                  <a:srgbClr val="197DB2"/>
                </a:solidFill>
                <a:latin typeface="Verdana" pitchFamily="34" charset="0"/>
                <a:ea typeface="Verdana" pitchFamily="34" charset="0"/>
                <a:cs typeface="Verdana" pitchFamily="34" charset="0"/>
              </a:rPr>
            </a:br>
            <a:r>
              <a:rPr lang="fr-FR" sz="3200" b="1" dirty="0">
                <a:solidFill>
                  <a:srgbClr val="197DB2"/>
                </a:solidFill>
                <a:latin typeface="Verdana" pitchFamily="34" charset="0"/>
                <a:ea typeface="Verdana" pitchFamily="34" charset="0"/>
                <a:cs typeface="Verdana" pitchFamily="34" charset="0"/>
              </a:rPr>
              <a:t>qu’il faut agir</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3257470"/>
            <a:ext cx="3629808" cy="3181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2738000"/>
            <a:ext cx="3456384" cy="3538802"/>
          </a:xfrm>
          <a:prstGeom prst="rect">
            <a:avLst/>
          </a:prstGeom>
        </p:spPr>
      </p:pic>
      <p:pic>
        <p:nvPicPr>
          <p:cNvPr id="2051" name="Picture 3" descr="G:\_Plan Adaptation CC\02_stratégie agence\3-Mesures\plan du plan\pictos pacc\gouvernance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96336" y="404664"/>
            <a:ext cx="1203821" cy="911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3283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p:cNvSpPr txBox="1"/>
          <p:nvPr>
            <p:custDataLst>
              <p:tags r:id="rId1"/>
            </p:custDataLst>
          </p:nvPr>
        </p:nvSpPr>
        <p:spPr>
          <a:xfrm>
            <a:off x="179512" y="188640"/>
            <a:ext cx="8425184"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Objectifs et enjeux</a:t>
            </a:r>
            <a:endParaRPr lang="fr-FR" sz="3200" dirty="0">
              <a:latin typeface="Corbel" pitchFamily="34" charset="0"/>
            </a:endParaRPr>
          </a:p>
        </p:txBody>
      </p:sp>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Connecteur droit avec flèche 7"/>
          <p:cNvCxnSpPr/>
          <p:nvPr/>
        </p:nvCxnSpPr>
        <p:spPr>
          <a:xfrm flipV="1">
            <a:off x="2292293" y="2069154"/>
            <a:ext cx="992302" cy="1184902"/>
          </a:xfrm>
          <a:prstGeom prst="straightConnector1">
            <a:avLst/>
          </a:prstGeom>
          <a:ln w="92075">
            <a:solidFill>
              <a:srgbClr val="D6D100"/>
            </a:solidFill>
            <a:tailEnd type="triangle"/>
          </a:ln>
        </p:spPr>
        <p:style>
          <a:lnRef idx="1">
            <a:schemeClr val="accent1"/>
          </a:lnRef>
          <a:fillRef idx="0">
            <a:schemeClr val="accent1"/>
          </a:fillRef>
          <a:effectRef idx="0">
            <a:schemeClr val="accent1"/>
          </a:effectRef>
          <a:fontRef idx="minor">
            <a:schemeClr val="tx1"/>
          </a:fontRef>
        </p:style>
      </p:cxnSp>
      <p:pic>
        <p:nvPicPr>
          <p:cNvPr id="10" name="Image 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50825" y="2873641"/>
            <a:ext cx="2030887" cy="991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6"/>
          <p:cNvSpPr>
            <a:spLocks noChangeArrowheads="1"/>
          </p:cNvSpPr>
          <p:nvPr/>
        </p:nvSpPr>
        <p:spPr bwMode="auto">
          <a:xfrm>
            <a:off x="3314045" y="1417576"/>
            <a:ext cx="564964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just">
              <a:spcAft>
                <a:spcPts val="400"/>
              </a:spcAft>
            </a:pPr>
            <a:r>
              <a:rPr lang="fr-FR" altLang="fr-FR" sz="2000" b="1" dirty="0">
                <a:solidFill>
                  <a:srgbClr val="434E71"/>
                </a:solidFill>
                <a:latin typeface="Corbel" pitchFamily="34" charset="0"/>
                <a:ea typeface="MS Mincho" panose="02020609040205080304" pitchFamily="49" charset="-128"/>
              </a:rPr>
              <a:t>Comprendre et anticiper les enjeux et les impacts présents et futurs du changement climatique et des évolutions socio-économiques sur la ressource en eau du bassin de l’Adour et des côtiers basques </a:t>
            </a:r>
          </a:p>
        </p:txBody>
      </p:sp>
      <p:sp>
        <p:nvSpPr>
          <p:cNvPr id="12" name="Rectangle 7"/>
          <p:cNvSpPr>
            <a:spLocks noChangeArrowheads="1"/>
          </p:cNvSpPr>
          <p:nvPr/>
        </p:nvSpPr>
        <p:spPr bwMode="auto">
          <a:xfrm>
            <a:off x="3347864" y="4187620"/>
            <a:ext cx="559109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just">
              <a:spcAft>
                <a:spcPts val="400"/>
              </a:spcAft>
            </a:pPr>
            <a:r>
              <a:rPr lang="fr-FR" altLang="fr-FR" sz="2000" b="1" dirty="0">
                <a:solidFill>
                  <a:srgbClr val="434E71"/>
                </a:solidFill>
                <a:latin typeface="Corbel" pitchFamily="34" charset="0"/>
                <a:ea typeface="MS Mincho" panose="02020609040205080304" pitchFamily="49" charset="-128"/>
              </a:rPr>
              <a:t>Réfléchir ensemble à un avenir durable pour nos territoires et se prémunir contre les pièges de la mal-adaptation</a:t>
            </a:r>
          </a:p>
        </p:txBody>
      </p:sp>
      <p:cxnSp>
        <p:nvCxnSpPr>
          <p:cNvPr id="13" name="Connecteur droit avec flèche 12"/>
          <p:cNvCxnSpPr>
            <a:endCxn id="12" idx="1"/>
          </p:cNvCxnSpPr>
          <p:nvPr/>
        </p:nvCxnSpPr>
        <p:spPr>
          <a:xfrm>
            <a:off x="2339752" y="3594602"/>
            <a:ext cx="1008112" cy="1100850"/>
          </a:xfrm>
          <a:prstGeom prst="straightConnector1">
            <a:avLst/>
          </a:prstGeom>
          <a:ln w="92075">
            <a:solidFill>
              <a:srgbClr val="D6D100"/>
            </a:solidFill>
            <a:tailEnd type="triangle"/>
          </a:ln>
        </p:spPr>
        <p:style>
          <a:lnRef idx="1">
            <a:schemeClr val="accent1"/>
          </a:lnRef>
          <a:fillRef idx="0">
            <a:schemeClr val="accent1"/>
          </a:fillRef>
          <a:effectRef idx="0">
            <a:schemeClr val="accent1"/>
          </a:effectRef>
          <a:fontRef idx="minor">
            <a:schemeClr val="tx1"/>
          </a:fontRef>
        </p:style>
      </p:cxnSp>
      <p:sp>
        <p:nvSpPr>
          <p:cNvPr id="14" name="Flèche droite rayée 13"/>
          <p:cNvSpPr/>
          <p:nvPr/>
        </p:nvSpPr>
        <p:spPr>
          <a:xfrm rot="5400000">
            <a:off x="5602646" y="3127409"/>
            <a:ext cx="844550" cy="883501"/>
          </a:xfrm>
          <a:prstGeom prst="stripedRightArrow">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latin typeface="Corbel" pitchFamily="34" charset="0"/>
            </a:endParaRPr>
          </a:p>
        </p:txBody>
      </p:sp>
    </p:spTree>
    <p:extLst>
      <p:ext uri="{BB962C8B-B14F-4D97-AF65-F5344CB8AC3E}">
        <p14:creationId xmlns:p14="http://schemas.microsoft.com/office/powerpoint/2010/main" val="427933226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re 1"/>
          <p:cNvSpPr>
            <a:spLocks noGrp="1"/>
          </p:cNvSpPr>
          <p:nvPr>
            <p:ph type="title"/>
          </p:nvPr>
        </p:nvSpPr>
        <p:spPr>
          <a:xfrm>
            <a:off x="2267744" y="328292"/>
            <a:ext cx="5915000" cy="1143000"/>
          </a:xfrm>
        </p:spPr>
        <p:txBody>
          <a:bodyPr/>
          <a:lstStyle/>
          <a:p>
            <a:pPr lvl="1" algn="l"/>
            <a:r>
              <a:rPr lang="fr-FR" sz="3200" b="1" dirty="0">
                <a:solidFill>
                  <a:srgbClr val="197DB2"/>
                </a:solidFill>
                <a:latin typeface="Verdana" pitchFamily="34" charset="0"/>
                <a:ea typeface="Verdana" pitchFamily="34" charset="0"/>
                <a:cs typeface="Verdana" pitchFamily="34" charset="0"/>
              </a:rPr>
              <a:t>2- Assurer une </a:t>
            </a:r>
            <a:br>
              <a:rPr lang="fr-FR" sz="3200" b="1" dirty="0">
                <a:solidFill>
                  <a:srgbClr val="197DB2"/>
                </a:solidFill>
                <a:latin typeface="Verdana" pitchFamily="34" charset="0"/>
                <a:ea typeface="Verdana" pitchFamily="34" charset="0"/>
                <a:cs typeface="Verdana" pitchFamily="34" charset="0"/>
              </a:rPr>
            </a:br>
            <a:r>
              <a:rPr lang="fr-FR" sz="3200" b="1" dirty="0">
                <a:solidFill>
                  <a:srgbClr val="197DB2"/>
                </a:solidFill>
                <a:latin typeface="Verdana" pitchFamily="34" charset="0"/>
                <a:ea typeface="Verdana" pitchFamily="34" charset="0"/>
                <a:cs typeface="Verdana" pitchFamily="34" charset="0"/>
              </a:rPr>
              <a:t>gouvernance adaptative</a:t>
            </a:r>
          </a:p>
        </p:txBody>
      </p:sp>
      <p:sp>
        <p:nvSpPr>
          <p:cNvPr id="116739" name="Espace réservé du contenu 2"/>
          <p:cNvSpPr>
            <a:spLocks noGrp="1"/>
          </p:cNvSpPr>
          <p:nvPr>
            <p:ph idx="1"/>
          </p:nvPr>
        </p:nvSpPr>
        <p:spPr>
          <a:xfrm>
            <a:off x="714400" y="2060848"/>
            <a:ext cx="8106072" cy="1728192"/>
          </a:xfrm>
        </p:spPr>
        <p:txBody>
          <a:bodyPr/>
          <a:lstStyle/>
          <a:p>
            <a:endParaRPr lang="fr-FR" altLang="fr-FR" sz="800" dirty="0" smtClean="0"/>
          </a:p>
          <a:p>
            <a:pPr lvl="2"/>
            <a:r>
              <a:rPr lang="fr-FR" b="1" dirty="0"/>
              <a:t>Agir à la bonne échelle </a:t>
            </a:r>
            <a:endParaRPr lang="fr-FR" b="1" dirty="0" smtClean="0"/>
          </a:p>
          <a:p>
            <a:pPr lvl="2"/>
            <a:endParaRPr lang="fr-FR" altLang="fr-FR" sz="1000" b="1" dirty="0" smtClean="0"/>
          </a:p>
          <a:p>
            <a:pPr lvl="2"/>
            <a:r>
              <a:rPr lang="fr-FR" b="1" dirty="0"/>
              <a:t>Avoir une vision intégrée et </a:t>
            </a:r>
            <a:r>
              <a:rPr lang="fr-FR" b="1" dirty="0" smtClean="0"/>
              <a:t>prospective</a:t>
            </a:r>
          </a:p>
          <a:p>
            <a:pPr lvl="2"/>
            <a:endParaRPr lang="fr-FR" b="1" dirty="0" smtClean="0"/>
          </a:p>
          <a:p>
            <a:pPr lvl="2"/>
            <a:r>
              <a:rPr lang="fr-FR" b="1" dirty="0"/>
              <a:t>Opter pour des règles et des référentiels </a:t>
            </a:r>
            <a:r>
              <a:rPr lang="fr-FR" b="1" dirty="0" smtClean="0"/>
              <a:t>dynamiques</a:t>
            </a:r>
          </a:p>
          <a:p>
            <a:pPr marL="0" lvl="2" indent="0">
              <a:buNone/>
            </a:pPr>
            <a:endParaRPr lang="fr-FR" b="1" dirty="0" smtClean="0"/>
          </a:p>
          <a:p>
            <a:pPr lvl="2"/>
            <a:r>
              <a:rPr lang="fr-FR" b="1" dirty="0" smtClean="0"/>
              <a:t>Garantir </a:t>
            </a:r>
            <a:r>
              <a:rPr lang="fr-FR" b="1" dirty="0"/>
              <a:t>l’équité de l’accès à l’eau et prévenir les conflits</a:t>
            </a:r>
          </a:p>
          <a:p>
            <a:pPr lvl="2"/>
            <a:endParaRPr lang="fr-FR" b="1" dirty="0"/>
          </a:p>
          <a:p>
            <a:pPr lvl="2"/>
            <a:endParaRPr lang="fr-FR" b="1" dirty="0"/>
          </a:p>
          <a:p>
            <a:endParaRPr lang="fr-FR" altLang="fr-FR" sz="800" dirty="0" smtClean="0"/>
          </a:p>
          <a:p>
            <a:endParaRPr lang="fr-FR" altLang="fr-FR" dirty="0" smtClean="0"/>
          </a:p>
        </p:txBody>
      </p:sp>
      <p:pic>
        <p:nvPicPr>
          <p:cNvPr id="3074" name="Picture 2" descr="G:\_Plan Adaptation CC\02_stratégie agence\3-Mesures\plan du plan\pictos pacc\gouvernance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95170" y="188640"/>
            <a:ext cx="1080120" cy="8182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848388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re 1"/>
          <p:cNvSpPr>
            <a:spLocks noGrp="1"/>
          </p:cNvSpPr>
          <p:nvPr>
            <p:ph type="title"/>
          </p:nvPr>
        </p:nvSpPr>
        <p:spPr>
          <a:xfrm>
            <a:off x="2339752" y="235149"/>
            <a:ext cx="5334352" cy="1143000"/>
          </a:xfrm>
        </p:spPr>
        <p:txBody>
          <a:bodyPr/>
          <a:lstStyle/>
          <a:p>
            <a:pPr lvl="1" algn="l"/>
            <a:r>
              <a:rPr lang="fr-FR" sz="3200" b="1" dirty="0">
                <a:solidFill>
                  <a:srgbClr val="197DB2"/>
                </a:solidFill>
                <a:latin typeface="Verdana" pitchFamily="34" charset="0"/>
                <a:ea typeface="Verdana" pitchFamily="34" charset="0"/>
                <a:cs typeface="Verdana" pitchFamily="34" charset="0"/>
              </a:rPr>
              <a:t>3- Eau et </a:t>
            </a:r>
            <a:br>
              <a:rPr lang="fr-FR" sz="3200" b="1" dirty="0">
                <a:solidFill>
                  <a:srgbClr val="197DB2"/>
                </a:solidFill>
                <a:latin typeface="Verdana" pitchFamily="34" charset="0"/>
                <a:ea typeface="Verdana" pitchFamily="34" charset="0"/>
                <a:cs typeface="Verdana" pitchFamily="34" charset="0"/>
              </a:rPr>
            </a:br>
            <a:r>
              <a:rPr lang="fr-FR" sz="3200" b="1" dirty="0">
                <a:solidFill>
                  <a:srgbClr val="197DB2"/>
                </a:solidFill>
                <a:latin typeface="Verdana" pitchFamily="34" charset="0"/>
                <a:ea typeface="Verdana" pitchFamily="34" charset="0"/>
                <a:cs typeface="Verdana" pitchFamily="34" charset="0"/>
              </a:rPr>
              <a:t>Aménagement du territoire</a:t>
            </a:r>
          </a:p>
        </p:txBody>
      </p:sp>
      <p:sp>
        <p:nvSpPr>
          <p:cNvPr id="116739" name="Espace réservé du contenu 2"/>
          <p:cNvSpPr>
            <a:spLocks noGrp="1"/>
          </p:cNvSpPr>
          <p:nvPr>
            <p:ph idx="1"/>
          </p:nvPr>
        </p:nvSpPr>
        <p:spPr>
          <a:xfrm>
            <a:off x="714400" y="2060848"/>
            <a:ext cx="7715200" cy="1728192"/>
          </a:xfrm>
        </p:spPr>
        <p:txBody>
          <a:bodyPr/>
          <a:lstStyle/>
          <a:p>
            <a:endParaRPr lang="fr-FR" altLang="fr-FR" sz="800" dirty="0" smtClean="0"/>
          </a:p>
          <a:p>
            <a:pPr lvl="2"/>
            <a:r>
              <a:rPr lang="fr-FR" b="1" dirty="0" smtClean="0"/>
              <a:t>Eau facteur limitant du développement</a:t>
            </a:r>
            <a:endParaRPr lang="fr-FR" b="1" dirty="0"/>
          </a:p>
          <a:p>
            <a:endParaRPr lang="fr-FR" altLang="fr-FR" sz="1000" dirty="0" smtClean="0"/>
          </a:p>
          <a:p>
            <a:pPr lvl="2"/>
            <a:r>
              <a:rPr lang="fr-FR" b="1" dirty="0" smtClean="0"/>
              <a:t>Préserver les zones naturelles d’expansion de crues</a:t>
            </a:r>
            <a:endParaRPr lang="fr-FR" sz="800" b="1" dirty="0" smtClean="0"/>
          </a:p>
          <a:p>
            <a:pPr lvl="2"/>
            <a:endParaRPr lang="fr-FR" sz="800" b="1" dirty="0" smtClean="0"/>
          </a:p>
          <a:p>
            <a:pPr lvl="2"/>
            <a:r>
              <a:rPr lang="fr-FR" b="1" dirty="0" smtClean="0"/>
              <a:t>Limiter l’imperméabilisation des sols et le ruissellement pluvial</a:t>
            </a:r>
            <a:endParaRPr lang="fr-FR" sz="800" b="1" dirty="0" smtClean="0"/>
          </a:p>
          <a:p>
            <a:pPr lvl="2"/>
            <a:endParaRPr lang="fr-FR" sz="800" b="1" dirty="0" smtClean="0"/>
          </a:p>
          <a:p>
            <a:pPr lvl="2"/>
            <a:r>
              <a:rPr lang="fr-FR" b="1" dirty="0" smtClean="0"/>
              <a:t>Préserver et restaurer les continuités écologiques</a:t>
            </a:r>
            <a:endParaRPr lang="fr-FR" sz="800" b="1" dirty="0" smtClean="0"/>
          </a:p>
          <a:p>
            <a:pPr lvl="2"/>
            <a:endParaRPr lang="fr-FR" sz="800" b="1" dirty="0" smtClean="0"/>
          </a:p>
          <a:p>
            <a:pPr lvl="2"/>
            <a:r>
              <a:rPr lang="fr-FR" b="1" dirty="0"/>
              <a:t>E</a:t>
            </a:r>
            <a:r>
              <a:rPr lang="fr-FR" b="1" dirty="0" smtClean="0"/>
              <a:t>quipements d’assainissement et capacités des milieux récepteur</a:t>
            </a:r>
            <a:endParaRPr lang="fr-FR" b="1" dirty="0"/>
          </a:p>
          <a:p>
            <a:pPr marL="0" lvl="2" indent="0">
              <a:buNone/>
            </a:pPr>
            <a:endParaRPr lang="fr-FR" altLang="fr-FR" dirty="0" smtClean="0"/>
          </a:p>
        </p:txBody>
      </p:sp>
      <p:pic>
        <p:nvPicPr>
          <p:cNvPr id="4098" name="Picture 2" descr="G:\_Plan Adaptation CC\02_stratégie agence\3-Mesures\plan du plan\pictos pacc\gouvernance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74104" y="332656"/>
            <a:ext cx="1251341" cy="9479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31517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re 1"/>
          <p:cNvSpPr>
            <a:spLocks noGrp="1"/>
          </p:cNvSpPr>
          <p:nvPr>
            <p:ph type="title"/>
          </p:nvPr>
        </p:nvSpPr>
        <p:spPr>
          <a:xfrm>
            <a:off x="2339752" y="273646"/>
            <a:ext cx="6419056" cy="1143000"/>
          </a:xfrm>
        </p:spPr>
        <p:txBody>
          <a:bodyPr/>
          <a:lstStyle/>
          <a:p>
            <a:pPr lvl="1" algn="l"/>
            <a:r>
              <a:rPr lang="fr-FR" sz="3200" b="1" dirty="0">
                <a:solidFill>
                  <a:srgbClr val="197DB2"/>
                </a:solidFill>
                <a:latin typeface="Verdana" pitchFamily="34" charset="0"/>
                <a:ea typeface="Verdana" pitchFamily="34" charset="0"/>
                <a:cs typeface="Verdana" pitchFamily="34" charset="0"/>
              </a:rPr>
              <a:t>4- Miser sur la nature</a:t>
            </a:r>
          </a:p>
        </p:txBody>
      </p:sp>
      <p:sp>
        <p:nvSpPr>
          <p:cNvPr id="116739" name="Espace réservé du contenu 2"/>
          <p:cNvSpPr>
            <a:spLocks noGrp="1"/>
          </p:cNvSpPr>
          <p:nvPr>
            <p:ph idx="1"/>
          </p:nvPr>
        </p:nvSpPr>
        <p:spPr>
          <a:xfrm>
            <a:off x="714400" y="2060848"/>
            <a:ext cx="7715200" cy="1728192"/>
          </a:xfrm>
        </p:spPr>
        <p:txBody>
          <a:bodyPr/>
          <a:lstStyle/>
          <a:p>
            <a:endParaRPr lang="fr-FR" altLang="fr-FR" sz="800" dirty="0" smtClean="0"/>
          </a:p>
          <a:p>
            <a:pPr lvl="2"/>
            <a:r>
              <a:rPr lang="fr-FR" b="1" dirty="0"/>
              <a:t>Renforcer la résilience des </a:t>
            </a:r>
          </a:p>
          <a:p>
            <a:pPr marL="0" lvl="2" indent="0">
              <a:buNone/>
            </a:pPr>
            <a:r>
              <a:rPr lang="fr-FR" b="1" dirty="0" smtClean="0"/>
              <a:t>écosystèmes aquatiques</a:t>
            </a:r>
          </a:p>
          <a:p>
            <a:pPr marL="0" lvl="2" indent="0">
              <a:buNone/>
            </a:pPr>
            <a:r>
              <a:rPr lang="fr-FR" dirty="0" smtClean="0"/>
              <a:t>continuité écologique, </a:t>
            </a:r>
          </a:p>
          <a:p>
            <a:pPr marL="0" lvl="2" indent="0">
              <a:buNone/>
            </a:pPr>
            <a:r>
              <a:rPr lang="fr-FR" dirty="0" smtClean="0"/>
              <a:t>espace refuge, ripisylve …</a:t>
            </a:r>
            <a:endParaRPr lang="fr-FR" dirty="0"/>
          </a:p>
          <a:p>
            <a:pPr marL="0" lvl="2" indent="0">
              <a:buNone/>
            </a:pPr>
            <a:endParaRPr lang="fr-FR" dirty="0" smtClean="0"/>
          </a:p>
          <a:p>
            <a:endParaRPr lang="fr-FR" altLang="fr-FR" sz="800" dirty="0" smtClean="0"/>
          </a:p>
          <a:p>
            <a:endParaRPr lang="fr-FR" altLang="fr-FR" sz="800" dirty="0"/>
          </a:p>
          <a:p>
            <a:endParaRPr lang="fr-FR" altLang="fr-FR" sz="800" dirty="0" smtClean="0"/>
          </a:p>
          <a:p>
            <a:endParaRPr lang="fr-FR" altLang="fr-FR" sz="800" dirty="0" smtClean="0"/>
          </a:p>
          <a:p>
            <a:pPr lvl="2"/>
            <a:r>
              <a:rPr lang="fr-FR" b="1" dirty="0"/>
              <a:t>Préserver et restaurer des </a:t>
            </a:r>
            <a:endParaRPr lang="fr-FR" b="1" dirty="0" smtClean="0"/>
          </a:p>
          <a:p>
            <a:pPr marL="0" lvl="2" indent="0">
              <a:buNone/>
            </a:pPr>
            <a:r>
              <a:rPr lang="fr-FR" b="1" dirty="0" smtClean="0"/>
              <a:t>espaces </a:t>
            </a:r>
            <a:r>
              <a:rPr lang="fr-FR" b="1" dirty="0"/>
              <a:t>naturels </a:t>
            </a:r>
            <a:r>
              <a:rPr lang="fr-FR" b="1" dirty="0" smtClean="0"/>
              <a:t>fonctionnels</a:t>
            </a:r>
          </a:p>
          <a:p>
            <a:pPr marL="0" lvl="2" indent="0">
              <a:buNone/>
            </a:pPr>
            <a:r>
              <a:rPr lang="fr-FR" dirty="0"/>
              <a:t>z</a:t>
            </a:r>
            <a:r>
              <a:rPr lang="fr-FR" dirty="0" smtClean="0"/>
              <a:t>ones humides, zones d’expansion de crues</a:t>
            </a:r>
          </a:p>
          <a:p>
            <a:pPr marL="0" lvl="2" indent="0">
              <a:buNone/>
            </a:pPr>
            <a:endParaRPr lang="fr-FR" altLang="fr-FR" sz="800" dirty="0" smtClean="0"/>
          </a:p>
          <a:p>
            <a:endParaRPr lang="fr-FR" altLang="fr-FR" dirty="0" smtClean="0"/>
          </a:p>
        </p:txBody>
      </p:sp>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99321" y="260648"/>
            <a:ext cx="1465167" cy="1225111"/>
          </a:xfrm>
          <a:prstGeom prst="rect">
            <a:avLst/>
          </a:prstGeom>
        </p:spPr>
      </p:pic>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08989" y="1151470"/>
            <a:ext cx="1390332" cy="1341426"/>
          </a:xfrm>
          <a:prstGeom prst="rect">
            <a:avLst/>
          </a:prstGeom>
        </p:spPr>
      </p:pic>
      <p:pic>
        <p:nvPicPr>
          <p:cNvPr id="7170" name="Picture 2" descr="Résultat de recherche d'images pour &quot;photo ripisylve&quo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92080" y="2416472"/>
            <a:ext cx="3286125" cy="2452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754879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re 1"/>
          <p:cNvSpPr>
            <a:spLocks noGrp="1"/>
          </p:cNvSpPr>
          <p:nvPr>
            <p:ph type="title"/>
          </p:nvPr>
        </p:nvSpPr>
        <p:spPr>
          <a:xfrm>
            <a:off x="2339752" y="274638"/>
            <a:ext cx="6804248" cy="1143000"/>
          </a:xfrm>
        </p:spPr>
        <p:txBody>
          <a:bodyPr/>
          <a:lstStyle/>
          <a:p>
            <a:pPr lvl="1" algn="l"/>
            <a:r>
              <a:rPr lang="fr-FR" sz="3200" b="1" dirty="0">
                <a:solidFill>
                  <a:srgbClr val="197DB2"/>
                </a:solidFill>
                <a:latin typeface="Verdana" pitchFamily="34" charset="0"/>
                <a:ea typeface="Verdana" pitchFamily="34" charset="0"/>
                <a:cs typeface="Verdana" pitchFamily="34" charset="0"/>
              </a:rPr>
              <a:t>5- Développement plus économe, et moins polluant</a:t>
            </a:r>
          </a:p>
        </p:txBody>
      </p:sp>
      <p:sp>
        <p:nvSpPr>
          <p:cNvPr id="116739" name="Espace réservé du contenu 2"/>
          <p:cNvSpPr>
            <a:spLocks noGrp="1"/>
          </p:cNvSpPr>
          <p:nvPr>
            <p:ph idx="1"/>
          </p:nvPr>
        </p:nvSpPr>
        <p:spPr>
          <a:xfrm>
            <a:off x="714400" y="2708920"/>
            <a:ext cx="7715200" cy="1728192"/>
          </a:xfrm>
        </p:spPr>
        <p:txBody>
          <a:bodyPr/>
          <a:lstStyle/>
          <a:p>
            <a:endParaRPr lang="fr-FR" altLang="fr-FR" sz="800" dirty="0" smtClean="0"/>
          </a:p>
          <a:p>
            <a:pPr lvl="2"/>
            <a:r>
              <a:rPr lang="fr-FR" b="1" dirty="0" smtClean="0"/>
              <a:t>Engager les acteurs économiques vers un autre modèle de développement</a:t>
            </a:r>
          </a:p>
          <a:p>
            <a:pPr lvl="2"/>
            <a:endParaRPr lang="fr-FR" b="1" dirty="0" smtClean="0"/>
          </a:p>
          <a:p>
            <a:endParaRPr lang="fr-FR" altLang="fr-FR" sz="1000" dirty="0" smtClean="0"/>
          </a:p>
          <a:p>
            <a:endParaRPr lang="fr-FR" altLang="fr-FR" sz="1000" dirty="0" smtClean="0"/>
          </a:p>
          <a:p>
            <a:pPr lvl="2"/>
            <a:r>
              <a:rPr lang="fr-FR" b="1" dirty="0" smtClean="0"/>
              <a:t>Engager les citoyens vers une société plus sobre</a:t>
            </a:r>
          </a:p>
          <a:p>
            <a:pPr marL="0" lvl="2" indent="0">
              <a:buNone/>
            </a:pPr>
            <a:r>
              <a:rPr lang="fr-FR" dirty="0" smtClean="0"/>
              <a:t>		</a:t>
            </a:r>
            <a:endParaRPr lang="fr-FR" altLang="fr-FR" dirty="0" smtClean="0"/>
          </a:p>
        </p:txBody>
      </p:sp>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9952" y="1455793"/>
            <a:ext cx="1296144" cy="1083781"/>
          </a:xfrm>
          <a:prstGeom prst="rect">
            <a:avLst/>
          </a:prstGeom>
        </p:spPr>
      </p:pic>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2160" y="1406363"/>
            <a:ext cx="1218207" cy="1182640"/>
          </a:xfrm>
          <a:prstGeom prst="rect">
            <a:avLst/>
          </a:prstGeom>
        </p:spPr>
      </p:pic>
      <p:pic>
        <p:nvPicPr>
          <p:cNvPr id="7" name="Imag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96336" y="1372408"/>
            <a:ext cx="1296144" cy="1250551"/>
          </a:xfrm>
          <a:prstGeom prst="rect">
            <a:avLst/>
          </a:prstGeom>
        </p:spPr>
      </p:pic>
      <p:pic>
        <p:nvPicPr>
          <p:cNvPr id="5122" name="Picture 2" descr="G:\_Plan Adaptation CC\02_stratégie agence\3-Mesures\plan du plan\pictos pacc\gouvernance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42455" y="1469527"/>
            <a:ext cx="1394333" cy="1056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614310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re 1"/>
          <p:cNvSpPr>
            <a:spLocks noGrp="1"/>
          </p:cNvSpPr>
          <p:nvPr>
            <p:ph type="title"/>
          </p:nvPr>
        </p:nvSpPr>
        <p:spPr>
          <a:xfrm>
            <a:off x="2339752" y="274638"/>
            <a:ext cx="6624736" cy="1143000"/>
          </a:xfrm>
        </p:spPr>
        <p:txBody>
          <a:bodyPr/>
          <a:lstStyle/>
          <a:p>
            <a:pPr lvl="1" algn="l"/>
            <a:r>
              <a:rPr lang="fr-FR" sz="3200" b="1" dirty="0">
                <a:solidFill>
                  <a:srgbClr val="197DB2"/>
                </a:solidFill>
                <a:latin typeface="Verdana" pitchFamily="34" charset="0"/>
                <a:ea typeface="Verdana" pitchFamily="34" charset="0"/>
                <a:cs typeface="Verdana" pitchFamily="34" charset="0"/>
              </a:rPr>
              <a:t>6- Sécuriser la ressource et se prémunir contre les risques</a:t>
            </a:r>
          </a:p>
        </p:txBody>
      </p:sp>
      <p:sp>
        <p:nvSpPr>
          <p:cNvPr id="116739" name="Espace réservé du contenu 2"/>
          <p:cNvSpPr>
            <a:spLocks noGrp="1"/>
          </p:cNvSpPr>
          <p:nvPr>
            <p:ph idx="1"/>
          </p:nvPr>
        </p:nvSpPr>
        <p:spPr>
          <a:xfrm>
            <a:off x="714400" y="2060848"/>
            <a:ext cx="7715200" cy="1728192"/>
          </a:xfrm>
        </p:spPr>
        <p:txBody>
          <a:bodyPr/>
          <a:lstStyle/>
          <a:p>
            <a:endParaRPr lang="fr-FR" altLang="fr-FR" sz="800" dirty="0" smtClean="0"/>
          </a:p>
          <a:p>
            <a:endParaRPr lang="fr-FR" altLang="fr-FR" sz="800" dirty="0" smtClean="0"/>
          </a:p>
          <a:p>
            <a:pPr lvl="2"/>
            <a:r>
              <a:rPr lang="fr-FR" b="1" dirty="0" smtClean="0"/>
              <a:t>Renforcer le soutien d’étiage</a:t>
            </a:r>
          </a:p>
          <a:p>
            <a:pPr lvl="2"/>
            <a:endParaRPr lang="fr-FR" sz="800" b="1" dirty="0" smtClean="0"/>
          </a:p>
          <a:p>
            <a:pPr lvl="2"/>
            <a:r>
              <a:rPr lang="fr-FR" b="1" dirty="0" smtClean="0"/>
              <a:t>Stocker de l’eau pour satisfaire </a:t>
            </a:r>
          </a:p>
          <a:p>
            <a:pPr marL="0" lvl="2" indent="0">
              <a:buNone/>
            </a:pPr>
            <a:r>
              <a:rPr lang="fr-FR" b="1" dirty="0" smtClean="0"/>
              <a:t>les besoins actuels et futurs</a:t>
            </a:r>
          </a:p>
          <a:p>
            <a:pPr marL="550862" lvl="3" indent="0">
              <a:buNone/>
            </a:pPr>
            <a:r>
              <a:rPr lang="fr-FR" b="1" dirty="0" smtClean="0"/>
              <a:t>Intérêt général – </a:t>
            </a:r>
            <a:r>
              <a:rPr lang="fr-FR" b="1" dirty="0" err="1" smtClean="0"/>
              <a:t>multiusage</a:t>
            </a:r>
            <a:endParaRPr lang="fr-FR" b="1" dirty="0" smtClean="0"/>
          </a:p>
          <a:p>
            <a:pPr lvl="2"/>
            <a:endParaRPr lang="fr-FR" sz="800" b="1" dirty="0" smtClean="0"/>
          </a:p>
          <a:p>
            <a:pPr lvl="2"/>
            <a:r>
              <a:rPr lang="fr-FR" b="1" dirty="0" smtClean="0"/>
              <a:t>Transférer et interconnecter</a:t>
            </a:r>
          </a:p>
          <a:p>
            <a:pPr lvl="2"/>
            <a:endParaRPr lang="fr-FR" sz="800" b="1" dirty="0" smtClean="0"/>
          </a:p>
          <a:p>
            <a:pPr lvl="2"/>
            <a:r>
              <a:rPr lang="fr-FR" b="1" dirty="0" smtClean="0"/>
              <a:t>Recycler et expérimenter</a:t>
            </a:r>
            <a:endParaRPr lang="fr-FR" sz="800" b="1" dirty="0"/>
          </a:p>
        </p:txBody>
      </p:sp>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0100" y="1124744"/>
            <a:ext cx="1116000" cy="1083416"/>
          </a:xfrm>
          <a:prstGeom prst="rect">
            <a:avLst/>
          </a:prstGeom>
        </p:spPr>
      </p:pic>
      <p:pic>
        <p:nvPicPr>
          <p:cNvPr id="9218" name="Picture 2" descr="énergie hydroélectriqu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34980" y="2420888"/>
            <a:ext cx="2857500" cy="214312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764257" y="5155158"/>
            <a:ext cx="9928423" cy="769441"/>
          </a:xfrm>
          <a:prstGeom prst="rect">
            <a:avLst/>
          </a:prstGeom>
        </p:spPr>
        <p:txBody>
          <a:bodyPr wrap="square">
            <a:spAutoFit/>
          </a:bodyPr>
          <a:lstStyle/>
          <a:p>
            <a:pPr marL="261938" lvl="2" indent="-261938" eaLnBrk="1" hangingPunct="1">
              <a:spcBef>
                <a:spcPct val="20000"/>
              </a:spcBef>
              <a:buClr>
                <a:srgbClr val="339966"/>
              </a:buClr>
              <a:buFontTx/>
              <a:buChar char="•"/>
            </a:pPr>
            <a:r>
              <a:rPr lang="fr-FR" sz="2000" b="1" kern="0" dirty="0">
                <a:solidFill>
                  <a:srgbClr val="000000"/>
                </a:solidFill>
                <a:latin typeface="Verdana" pitchFamily="34" charset="0"/>
                <a:ea typeface="Verdana" pitchFamily="34" charset="0"/>
                <a:cs typeface="Verdana" pitchFamily="34" charset="0"/>
              </a:rPr>
              <a:t>Promouvoir et systématiser des analyses</a:t>
            </a:r>
          </a:p>
          <a:p>
            <a:pPr marL="0" lvl="2" eaLnBrk="1" hangingPunct="1">
              <a:spcBef>
                <a:spcPct val="20000"/>
              </a:spcBef>
              <a:buClr>
                <a:srgbClr val="339966"/>
              </a:buClr>
            </a:pPr>
            <a:r>
              <a:rPr lang="fr-FR" sz="2000" b="1" kern="0" dirty="0">
                <a:solidFill>
                  <a:srgbClr val="000000"/>
                </a:solidFill>
                <a:latin typeface="Verdana" pitchFamily="34" charset="0"/>
                <a:ea typeface="Verdana" pitchFamily="34" charset="0"/>
                <a:cs typeface="Verdana" pitchFamily="34" charset="0"/>
              </a:rPr>
              <a:t> coûts-bénéfices</a:t>
            </a:r>
            <a:endParaRPr lang="fr-FR" sz="800" b="1" kern="0" dirty="0">
              <a:solidFill>
                <a:srgbClr val="000000"/>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211208424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re 1"/>
          <p:cNvSpPr>
            <a:spLocks noGrp="1"/>
          </p:cNvSpPr>
          <p:nvPr>
            <p:ph type="title"/>
          </p:nvPr>
        </p:nvSpPr>
        <p:spPr>
          <a:xfrm>
            <a:off x="2267744" y="328292"/>
            <a:ext cx="5400600" cy="1143000"/>
          </a:xfrm>
        </p:spPr>
        <p:txBody>
          <a:bodyPr/>
          <a:lstStyle/>
          <a:p>
            <a:pPr lvl="1" algn="l"/>
            <a:r>
              <a:rPr lang="fr-FR" sz="3200" b="1" dirty="0">
                <a:solidFill>
                  <a:srgbClr val="197DB2"/>
                </a:solidFill>
                <a:latin typeface="Verdana" pitchFamily="34" charset="0"/>
                <a:ea typeface="Verdana" pitchFamily="34" charset="0"/>
                <a:cs typeface="Verdana" pitchFamily="34" charset="0"/>
              </a:rPr>
              <a:t>Connaître et innover </a:t>
            </a:r>
            <a:br>
              <a:rPr lang="fr-FR" sz="3200" b="1" dirty="0">
                <a:solidFill>
                  <a:srgbClr val="197DB2"/>
                </a:solidFill>
                <a:latin typeface="Verdana" pitchFamily="34" charset="0"/>
                <a:ea typeface="Verdana" pitchFamily="34" charset="0"/>
                <a:cs typeface="Verdana" pitchFamily="34" charset="0"/>
              </a:rPr>
            </a:br>
            <a:r>
              <a:rPr lang="fr-FR" sz="3200" b="1" dirty="0">
                <a:solidFill>
                  <a:srgbClr val="197DB2"/>
                </a:solidFill>
                <a:latin typeface="Verdana" pitchFamily="34" charset="0"/>
                <a:ea typeface="Verdana" pitchFamily="34" charset="0"/>
                <a:cs typeface="Verdana" pitchFamily="34" charset="0"/>
              </a:rPr>
              <a:t>pour anticiper et décider</a:t>
            </a:r>
          </a:p>
        </p:txBody>
      </p:sp>
      <p:sp>
        <p:nvSpPr>
          <p:cNvPr id="116739" name="Espace réservé du contenu 2"/>
          <p:cNvSpPr>
            <a:spLocks noGrp="1"/>
          </p:cNvSpPr>
          <p:nvPr>
            <p:ph idx="1"/>
          </p:nvPr>
        </p:nvSpPr>
        <p:spPr>
          <a:xfrm>
            <a:off x="714400" y="1772816"/>
            <a:ext cx="8106072" cy="1728192"/>
          </a:xfrm>
        </p:spPr>
        <p:txBody>
          <a:bodyPr/>
          <a:lstStyle/>
          <a:p>
            <a:endParaRPr lang="fr-FR" altLang="fr-FR" sz="800" dirty="0" smtClean="0"/>
          </a:p>
          <a:p>
            <a:pPr lvl="2"/>
            <a:r>
              <a:rPr lang="fr-FR" b="1" dirty="0" smtClean="0"/>
              <a:t>Mieux connaître</a:t>
            </a:r>
          </a:p>
          <a:p>
            <a:pPr marL="0" lvl="2" indent="0">
              <a:buNone/>
            </a:pPr>
            <a:r>
              <a:rPr lang="fr-FR" dirty="0" smtClean="0"/>
              <a:t>- expertise hydro-climatique et centre de ressources</a:t>
            </a:r>
          </a:p>
          <a:p>
            <a:pPr marL="0" lvl="2" indent="0">
              <a:buNone/>
            </a:pPr>
            <a:r>
              <a:rPr lang="fr-FR" dirty="0" smtClean="0"/>
              <a:t>- étude des effets sur les milieux et les usages</a:t>
            </a:r>
          </a:p>
          <a:p>
            <a:pPr marL="0" lvl="2" indent="0">
              <a:buNone/>
            </a:pPr>
            <a:r>
              <a:rPr lang="fr-FR" dirty="0" smtClean="0"/>
              <a:t>- approche pluridisciplinaire</a:t>
            </a:r>
          </a:p>
          <a:p>
            <a:pPr lvl="2">
              <a:buFontTx/>
              <a:buChar char="-"/>
            </a:pPr>
            <a:endParaRPr lang="fr-FR" altLang="fr-FR" sz="800" dirty="0" smtClean="0"/>
          </a:p>
          <a:p>
            <a:pPr lvl="2">
              <a:buFontTx/>
              <a:buChar char="-"/>
            </a:pPr>
            <a:endParaRPr lang="fr-FR" altLang="fr-FR" sz="800" dirty="0" smtClean="0"/>
          </a:p>
          <a:p>
            <a:pPr lvl="2"/>
            <a:r>
              <a:rPr lang="fr-FR" b="1" dirty="0" smtClean="0"/>
              <a:t>Innover</a:t>
            </a:r>
          </a:p>
          <a:p>
            <a:pPr marL="0" lvl="2" indent="0">
              <a:buNone/>
            </a:pPr>
            <a:endParaRPr lang="fr-FR" b="1" dirty="0" smtClean="0"/>
          </a:p>
          <a:p>
            <a:pPr lvl="2"/>
            <a:endParaRPr lang="fr-FR" sz="800" b="1" dirty="0" smtClean="0"/>
          </a:p>
          <a:p>
            <a:pPr lvl="2"/>
            <a:r>
              <a:rPr lang="fr-FR" b="1" dirty="0" smtClean="0"/>
              <a:t>Faire connaître, transférer et diffuser</a:t>
            </a:r>
          </a:p>
          <a:p>
            <a:pPr lvl="2"/>
            <a:endParaRPr lang="fr-FR" sz="800" b="1" dirty="0" smtClean="0"/>
          </a:p>
          <a:p>
            <a:endParaRPr lang="fr-FR" altLang="fr-FR" dirty="0" smtClean="0"/>
          </a:p>
        </p:txBody>
      </p:sp>
      <p:pic>
        <p:nvPicPr>
          <p:cNvPr id="6146" name="Picture 2" descr="G:\_Plan Adaptation CC\02_stratégie agence\3-Mesures\plan du plan\pictos pacc\gouvernance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8344" y="328292"/>
            <a:ext cx="1257101" cy="9523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195189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ous-titre 3"/>
          <p:cNvSpPr>
            <a:spLocks noGrp="1"/>
          </p:cNvSpPr>
          <p:nvPr>
            <p:ph idx="1"/>
          </p:nvPr>
        </p:nvSpPr>
        <p:spPr>
          <a:xfrm>
            <a:off x="2339752" y="260648"/>
            <a:ext cx="6419056" cy="1200329"/>
          </a:xfrm>
        </p:spPr>
        <p:txBody>
          <a:bodyPr wrap="square">
            <a:spAutoFit/>
          </a:bodyPr>
          <a:lstStyle/>
          <a:p>
            <a:r>
              <a:rPr lang="fr-FR" sz="3600" dirty="0" smtClean="0"/>
              <a:t>Adaptation au changement climatique</a:t>
            </a:r>
            <a:endParaRPr lang="fr-FR" sz="3600" dirty="0"/>
          </a:p>
        </p:txBody>
      </p:sp>
      <p:sp>
        <p:nvSpPr>
          <p:cNvPr id="5" name="Sous-titre 3"/>
          <p:cNvSpPr txBox="1">
            <a:spLocks/>
          </p:cNvSpPr>
          <p:nvPr/>
        </p:nvSpPr>
        <p:spPr bwMode="auto">
          <a:xfrm>
            <a:off x="380321" y="2276871"/>
            <a:ext cx="3419872" cy="120032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spcBef>
                <a:spcPct val="20000"/>
              </a:spcBef>
              <a:spcAft>
                <a:spcPct val="0"/>
              </a:spcAft>
              <a:buNone/>
              <a:defRPr sz="2400" b="1">
                <a:solidFill>
                  <a:srgbClr val="0B4499"/>
                </a:solidFill>
                <a:latin typeface="Verdana" pitchFamily="34" charset="0"/>
                <a:ea typeface="Verdana" pitchFamily="34" charset="0"/>
                <a:cs typeface="Verdana" pitchFamily="34" charset="0"/>
              </a:defRPr>
            </a:lvl1pPr>
            <a:lvl2pPr marL="457200" indent="0" algn="ctr" rtl="0" eaLnBrk="1" fontAlgn="base" hangingPunct="1">
              <a:spcBef>
                <a:spcPct val="20000"/>
              </a:spcBef>
              <a:spcAft>
                <a:spcPct val="0"/>
              </a:spcAft>
              <a:buNone/>
              <a:defRPr sz="2000" b="1">
                <a:solidFill>
                  <a:srgbClr val="339966"/>
                </a:solidFill>
                <a:latin typeface="Verdana" pitchFamily="34" charset="0"/>
                <a:ea typeface="Verdana" pitchFamily="34" charset="0"/>
                <a:cs typeface="Verdana" pitchFamily="34" charset="0"/>
              </a:defRPr>
            </a:lvl2pPr>
            <a:lvl3pPr marL="914400" indent="0" algn="ctr" rtl="0" eaLnBrk="1" fontAlgn="base" hangingPunct="1">
              <a:spcBef>
                <a:spcPct val="20000"/>
              </a:spcBef>
              <a:spcAft>
                <a:spcPct val="0"/>
              </a:spcAft>
              <a:buClr>
                <a:srgbClr val="339966"/>
              </a:buClr>
              <a:buNone/>
              <a:defRPr sz="2000">
                <a:solidFill>
                  <a:schemeClr val="tx1"/>
                </a:solidFill>
                <a:latin typeface="Verdana" pitchFamily="34" charset="0"/>
                <a:ea typeface="Verdana" pitchFamily="34" charset="0"/>
                <a:cs typeface="Verdana" pitchFamily="34" charset="0"/>
              </a:defRPr>
            </a:lvl3pPr>
            <a:lvl4pPr marL="1371600" indent="0" algn="ctr" rtl="0" eaLnBrk="1" fontAlgn="base" hangingPunct="1">
              <a:spcBef>
                <a:spcPct val="20000"/>
              </a:spcBef>
              <a:spcAft>
                <a:spcPct val="0"/>
              </a:spcAft>
              <a:buNone/>
              <a:defRPr sz="2000">
                <a:solidFill>
                  <a:schemeClr val="accent6"/>
                </a:solidFill>
                <a:latin typeface="Verdana" pitchFamily="34" charset="0"/>
                <a:ea typeface="Verdana" pitchFamily="34" charset="0"/>
                <a:cs typeface="Verdana" pitchFamily="34" charset="0"/>
              </a:defRPr>
            </a:lvl4pPr>
            <a:lvl5pPr marL="1828800" indent="0" algn="ctr" rtl="0" eaLnBrk="1" fontAlgn="base" hangingPunct="1">
              <a:spcBef>
                <a:spcPct val="20000"/>
              </a:spcBef>
              <a:spcAft>
                <a:spcPct val="0"/>
              </a:spcAft>
              <a:buFont typeface="Arial" pitchFamily="34" charset="0"/>
              <a:buNone/>
              <a:defRPr sz="2000">
                <a:solidFill>
                  <a:schemeClr val="tx1"/>
                </a:solidFill>
                <a:latin typeface="Verdana" pitchFamily="34" charset="0"/>
                <a:ea typeface="Verdana" pitchFamily="34" charset="0"/>
                <a:cs typeface="Verdana" pitchFamily="34" charset="0"/>
              </a:defRPr>
            </a:lvl5pPr>
            <a:lvl6pPr marL="2286000" indent="0" algn="ctr" rtl="0" eaLnBrk="1" fontAlgn="base" hangingPunct="1">
              <a:spcBef>
                <a:spcPct val="20000"/>
              </a:spcBef>
              <a:spcAft>
                <a:spcPct val="0"/>
              </a:spcAft>
              <a:buNone/>
              <a:defRPr sz="2000">
                <a:solidFill>
                  <a:schemeClr val="tx1"/>
                </a:solidFill>
                <a:latin typeface="+mn-lt"/>
              </a:defRPr>
            </a:lvl6pPr>
            <a:lvl7pPr marL="2743200" indent="0" algn="ctr" rtl="0" eaLnBrk="1" fontAlgn="base" hangingPunct="1">
              <a:spcBef>
                <a:spcPct val="20000"/>
              </a:spcBef>
              <a:spcAft>
                <a:spcPct val="0"/>
              </a:spcAft>
              <a:buNone/>
              <a:defRPr sz="2000">
                <a:solidFill>
                  <a:schemeClr val="tx1"/>
                </a:solidFill>
                <a:latin typeface="+mn-lt"/>
              </a:defRPr>
            </a:lvl7pPr>
            <a:lvl8pPr marL="3200400" indent="0" algn="ctr" rtl="0" eaLnBrk="1" fontAlgn="base" hangingPunct="1">
              <a:spcBef>
                <a:spcPct val="20000"/>
              </a:spcBef>
              <a:spcAft>
                <a:spcPct val="0"/>
              </a:spcAft>
              <a:buNone/>
              <a:defRPr sz="2000">
                <a:solidFill>
                  <a:schemeClr val="tx1"/>
                </a:solidFill>
                <a:latin typeface="+mn-lt"/>
              </a:defRPr>
            </a:lvl8pPr>
            <a:lvl9pPr marL="3657600" indent="0" algn="ctr" rtl="0" eaLnBrk="1" fontAlgn="base" hangingPunct="1">
              <a:spcBef>
                <a:spcPct val="20000"/>
              </a:spcBef>
              <a:spcAft>
                <a:spcPct val="0"/>
              </a:spcAft>
              <a:buNone/>
              <a:defRPr sz="2000">
                <a:solidFill>
                  <a:schemeClr val="tx1"/>
                </a:solidFill>
                <a:latin typeface="+mn-lt"/>
              </a:defRPr>
            </a:lvl9pPr>
          </a:lstStyle>
          <a:p>
            <a:r>
              <a:rPr lang="fr-FR" sz="3600" kern="0" dirty="0" smtClean="0"/>
              <a:t>Tous acteurs </a:t>
            </a:r>
          </a:p>
        </p:txBody>
      </p:sp>
      <p:sp>
        <p:nvSpPr>
          <p:cNvPr id="2" name="ZoneTexte 1"/>
          <p:cNvSpPr txBox="1"/>
          <p:nvPr/>
        </p:nvSpPr>
        <p:spPr>
          <a:xfrm>
            <a:off x="4839853" y="5890339"/>
            <a:ext cx="3960440" cy="646331"/>
          </a:xfrm>
          <a:prstGeom prst="rect">
            <a:avLst/>
          </a:prstGeom>
          <a:noFill/>
        </p:spPr>
        <p:txBody>
          <a:bodyPr wrap="square" rtlCol="0">
            <a:spAutoFit/>
          </a:bodyPr>
          <a:lstStyle/>
          <a:p>
            <a:pPr eaLnBrk="1" hangingPunct="1"/>
            <a:r>
              <a:rPr lang="fr-FR" dirty="0">
                <a:solidFill>
                  <a:srgbClr val="000000"/>
                </a:solidFill>
                <a:latin typeface="Arial" charset="0"/>
                <a:cs typeface="+mn-cs"/>
                <a:hlinkClick r:id="rId3"/>
              </a:rPr>
              <a:t>https://fr.calameo.com/read/0002225925a1be226b094</a:t>
            </a:r>
            <a:endParaRPr lang="fr-FR" dirty="0">
              <a:solidFill>
                <a:srgbClr val="000000"/>
              </a:solidFill>
              <a:latin typeface="Arial" charset="0"/>
              <a:cs typeface="+mn-cs"/>
            </a:endParaRPr>
          </a:p>
        </p:txBody>
      </p:sp>
      <p:pic>
        <p:nvPicPr>
          <p:cNvPr id="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39853" y="1676707"/>
            <a:ext cx="3055987" cy="42357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ZoneTexte 5"/>
          <p:cNvSpPr txBox="1"/>
          <p:nvPr/>
        </p:nvSpPr>
        <p:spPr>
          <a:xfrm>
            <a:off x="380321" y="4005064"/>
            <a:ext cx="3960440" cy="1200329"/>
          </a:xfrm>
          <a:prstGeom prst="rect">
            <a:avLst/>
          </a:prstGeom>
          <a:noFill/>
        </p:spPr>
        <p:txBody>
          <a:bodyPr wrap="square" rtlCol="0">
            <a:spAutoFit/>
          </a:bodyPr>
          <a:lstStyle/>
          <a:p>
            <a:pPr eaLnBrk="1" hangingPunct="1"/>
            <a:r>
              <a:rPr lang="fr-FR" sz="3600" b="1" dirty="0">
                <a:solidFill>
                  <a:srgbClr val="197DB2"/>
                </a:solidFill>
                <a:latin typeface="Verdana" pitchFamily="34" charset="0"/>
                <a:ea typeface="Verdana" pitchFamily="34" charset="0"/>
                <a:cs typeface="Verdana" pitchFamily="34" charset="0"/>
              </a:rPr>
              <a:t>Il y a urgence à agir </a:t>
            </a:r>
          </a:p>
        </p:txBody>
      </p:sp>
    </p:spTree>
    <p:extLst>
      <p:ext uri="{BB962C8B-B14F-4D97-AF65-F5344CB8AC3E}">
        <p14:creationId xmlns:p14="http://schemas.microsoft.com/office/powerpoint/2010/main" val="193517255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ZoneTexte 3"/>
          <p:cNvSpPr txBox="1">
            <a:spLocks noChangeArrowheads="1"/>
          </p:cNvSpPr>
          <p:nvPr>
            <p:custDataLst>
              <p:tags r:id="rId1"/>
            </p:custDataLst>
          </p:nvPr>
        </p:nvSpPr>
        <p:spPr bwMode="auto">
          <a:xfrm>
            <a:off x="1979712" y="2564904"/>
            <a:ext cx="6192688" cy="523220"/>
          </a:xfrm>
          <a:prstGeom prst="rect">
            <a:avLst/>
          </a:prstGeom>
          <a:noFill/>
          <a:ln w="9525">
            <a:noFill/>
            <a:miter lim="800000"/>
            <a:headEnd/>
            <a:tailEnd/>
          </a:ln>
        </p:spPr>
        <p:txBody>
          <a:bodyPr wrap="square">
            <a:spAutoFit/>
          </a:bodyPr>
          <a:lstStyle/>
          <a:p>
            <a:pPr marL="449263" indent="-449263" eaLnBrk="1" hangingPunct="1">
              <a:defRPr/>
            </a:pPr>
            <a:r>
              <a:rPr lang="fr-FR" altLang="fr-FR" sz="2800" b="1" dirty="0">
                <a:solidFill>
                  <a:schemeClr val="accent1">
                    <a:lumMod val="75000"/>
                  </a:schemeClr>
                </a:solidFill>
                <a:latin typeface="Corbel" pitchFamily="34" charset="0"/>
                <a:ea typeface="ヒラギノ角ゴ Pro W3" pitchFamily="-104" charset="-128"/>
              </a:rPr>
              <a:t>Idées d’adaptation à partager ?</a:t>
            </a:r>
          </a:p>
        </p:txBody>
      </p:sp>
      <p:sp>
        <p:nvSpPr>
          <p:cNvPr id="9" name="ZoneTexte 8"/>
          <p:cNvSpPr txBox="1"/>
          <p:nvPr>
            <p:custDataLst>
              <p:tags r:id="rId2"/>
            </p:custDataLst>
          </p:nvPr>
        </p:nvSpPr>
        <p:spPr>
          <a:xfrm>
            <a:off x="179512" y="188640"/>
            <a:ext cx="8712968"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Quelles suites pour la prospective Adour 2050 ?</a:t>
            </a:r>
            <a:endParaRPr lang="fr-FR" sz="3200" dirty="0">
              <a:latin typeface="Corbel" pitchFamily="34" charset="0"/>
            </a:endParaRPr>
          </a:p>
        </p:txBody>
      </p:sp>
      <p:pic>
        <p:nvPicPr>
          <p:cNvPr id="7172" name="Image 9" descr="rectangle-vert.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50825" y="790675"/>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067944" y="3645023"/>
            <a:ext cx="3672408" cy="1839239"/>
          </a:xfrm>
          <a:prstGeom prst="rect">
            <a:avLst/>
          </a:prstGeom>
        </p:spPr>
      </p:pic>
    </p:spTree>
  </p:cSld>
  <p:clrMapOvr>
    <a:masterClrMapping/>
  </p:clrMapOvr>
  <p:transition spd="slow"/>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Image 3"/>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589463" y="3213199"/>
            <a:ext cx="343852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27"/>
          <p:cNvSpPr/>
          <p:nvPr>
            <p:custDataLst>
              <p:tags r:id="rId1"/>
            </p:custDataLst>
          </p:nvPr>
        </p:nvSpPr>
        <p:spPr>
          <a:xfrm>
            <a:off x="34925" y="26988"/>
            <a:ext cx="3203575" cy="5778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solidFill>
                <a:schemeClr val="bg1"/>
              </a:solidFill>
              <a:latin typeface="Corbel" pitchFamily="34" charset="0"/>
              <a:cs typeface="Arial" pitchFamily="34" charset="0"/>
            </a:endParaRPr>
          </a:p>
        </p:txBody>
      </p:sp>
      <p:sp>
        <p:nvSpPr>
          <p:cNvPr id="6149" name="ZoneTexte 30"/>
          <p:cNvSpPr txBox="1">
            <a:spLocks noChangeArrowheads="1"/>
          </p:cNvSpPr>
          <p:nvPr>
            <p:custDataLst>
              <p:tags r:id="rId2"/>
            </p:custDataLst>
          </p:nvPr>
        </p:nvSpPr>
        <p:spPr bwMode="auto">
          <a:xfrm>
            <a:off x="250576" y="2214731"/>
            <a:ext cx="8497888"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r-FR" altLang="fr-FR" sz="3600" dirty="0">
                <a:solidFill>
                  <a:srgbClr val="136B9D"/>
                </a:solidFill>
                <a:latin typeface="Corbel" pitchFamily="34" charset="0"/>
                <a:ea typeface="ヒラギノ角ゴ Pro W3" pitchFamily="-104" charset="-128"/>
              </a:rPr>
              <a:t> </a:t>
            </a:r>
            <a:r>
              <a:rPr lang="fr-FR" altLang="fr-FR" sz="3600" b="1" dirty="0">
                <a:solidFill>
                  <a:srgbClr val="136B9D"/>
                </a:solidFill>
                <a:latin typeface="Corbel" pitchFamily="34" charset="0"/>
                <a:ea typeface="ヒラギノ角ゴ Pro W3" pitchFamily="-104" charset="-128"/>
              </a:rPr>
              <a:t>En conclusion… </a:t>
            </a:r>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endParaRPr lang="fr-FR" altLang="fr-FR" sz="2800" b="1" dirty="0">
              <a:solidFill>
                <a:srgbClr val="136B9D"/>
              </a:solidFill>
              <a:latin typeface="Corbel" pitchFamily="34" charset="0"/>
              <a:ea typeface="ヒラギノ角ゴ Pro W3" pitchFamily="-104" charset="-128"/>
            </a:endParaRPr>
          </a:p>
          <a:p>
            <a:pPr algn="ctr" eaLnBrk="1" hangingPunct="1"/>
            <a:r>
              <a:rPr lang="fr-FR" altLang="fr-FR" sz="2800" b="1" dirty="0">
                <a:solidFill>
                  <a:srgbClr val="136B9D"/>
                </a:solidFill>
                <a:latin typeface="Corbel" pitchFamily="34" charset="0"/>
                <a:ea typeface="ヒラギノ角ゴ Pro W3" pitchFamily="-104" charset="-128"/>
              </a:rPr>
              <a:t>Paul </a:t>
            </a:r>
            <a:r>
              <a:rPr lang="fr-FR" altLang="fr-FR" sz="2800" b="1" dirty="0" err="1">
                <a:solidFill>
                  <a:srgbClr val="136B9D"/>
                </a:solidFill>
                <a:latin typeface="Corbel" pitchFamily="34" charset="0"/>
                <a:ea typeface="ヒラギノ角ゴ Pro W3" pitchFamily="-104" charset="-128"/>
              </a:rPr>
              <a:t>Carrère</a:t>
            </a:r>
            <a:r>
              <a:rPr lang="fr-FR" altLang="fr-FR" sz="2800" b="1" dirty="0">
                <a:solidFill>
                  <a:srgbClr val="136B9D"/>
                </a:solidFill>
                <a:latin typeface="Corbel" pitchFamily="34" charset="0"/>
                <a:ea typeface="ヒラギノ角ゴ Pro W3" pitchFamily="-104" charset="-128"/>
              </a:rPr>
              <a:t>, Président, Institution Adour</a:t>
            </a:r>
          </a:p>
        </p:txBody>
      </p:sp>
      <p:grpSp>
        <p:nvGrpSpPr>
          <p:cNvPr id="2" name="Groupe 32"/>
          <p:cNvGrpSpPr>
            <a:grpSpLocks/>
          </p:cNvGrpSpPr>
          <p:nvPr/>
        </p:nvGrpSpPr>
        <p:grpSpPr bwMode="auto">
          <a:xfrm>
            <a:off x="1836738" y="2852836"/>
            <a:ext cx="5327650" cy="2592388"/>
            <a:chOff x="3275856" y="3357048"/>
            <a:chExt cx="5328592" cy="2591868"/>
          </a:xfrm>
        </p:grpSpPr>
        <p:pic>
          <p:nvPicPr>
            <p:cNvPr id="6162" name="Image 35" descr="divisers.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275856" y="5434566"/>
              <a:ext cx="5328592"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3" name="Image 37" descr="divisers.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0800000">
              <a:off x="3275856" y="3357048"/>
              <a:ext cx="5328592"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153" name="Picture 15"/>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71550" y="3213199"/>
            <a:ext cx="3455988"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5" name="AutoShape 24"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sp>
        <p:nvSpPr>
          <p:cNvPr id="6156" name="AutoShape 26"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sp>
        <p:nvSpPr>
          <p:cNvPr id="6157" name="AutoShape 28"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pic>
        <p:nvPicPr>
          <p:cNvPr id="6160" name="Image 1"/>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418431" y="404813"/>
            <a:ext cx="2065337"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 29" descr="papillon.png"/>
          <p:cNvPicPr>
            <a:picLocks noChangeAspect="1" noChangeArrowheads="1"/>
          </p:cNvPicPr>
          <p:nvPr>
            <p:custDataLst>
              <p:tags r:id="rId3"/>
            </p:custDataLst>
          </p:nvPr>
        </p:nvPicPr>
        <p:blipFill>
          <a:blip r:embed="rId10" cstate="screen">
            <a:lum bright="38000" contrast="-44000"/>
            <a:extLst>
              <a:ext uri="{28A0092B-C50C-407E-A947-70E740481C1C}">
                <a14:useLocalDpi xmlns:a14="http://schemas.microsoft.com/office/drawing/2010/main"/>
              </a:ext>
            </a:extLst>
          </a:blip>
          <a:srcRect/>
          <a:stretch>
            <a:fillRect/>
          </a:stretch>
        </p:blipFill>
        <p:spPr bwMode="auto">
          <a:xfrm>
            <a:off x="7308304" y="44624"/>
            <a:ext cx="1682374" cy="1745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custDataLst>
              <p:tags r:id="rId1"/>
            </p:custDataLst>
          </p:nvPr>
        </p:nvSpPr>
        <p:spPr>
          <a:xfrm>
            <a:off x="34925" y="26988"/>
            <a:ext cx="3203575" cy="5778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solidFill>
                <a:schemeClr val="bg1"/>
              </a:solidFill>
              <a:latin typeface="Corbel" pitchFamily="34" charset="0"/>
              <a:cs typeface="Arial" pitchFamily="34" charset="0"/>
            </a:endParaRPr>
          </a:p>
        </p:txBody>
      </p:sp>
      <p:pic>
        <p:nvPicPr>
          <p:cNvPr id="27652" name="Image 29" descr="papillon.png"/>
          <p:cNvPicPr>
            <a:picLocks noChangeAspect="1" noChangeArrowheads="1"/>
          </p:cNvPicPr>
          <p:nvPr>
            <p:custDataLst>
              <p:tags r:id="rId2"/>
            </p:custDataLst>
          </p:nvPr>
        </p:nvPicPr>
        <p:blipFill>
          <a:blip r:embed="rId7" cstate="screen">
            <a:lum bright="38000" contrast="-44000"/>
            <a:extLst>
              <a:ext uri="{28A0092B-C50C-407E-A947-70E740481C1C}">
                <a14:useLocalDpi xmlns:a14="http://schemas.microsoft.com/office/drawing/2010/main"/>
              </a:ext>
            </a:extLst>
          </a:blip>
          <a:srcRect/>
          <a:stretch>
            <a:fillRect/>
          </a:stretch>
        </p:blipFill>
        <p:spPr bwMode="auto">
          <a:xfrm>
            <a:off x="6588125" y="657225"/>
            <a:ext cx="2376488" cy="246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ZoneTexte 30"/>
          <p:cNvSpPr txBox="1">
            <a:spLocks noChangeArrowheads="1"/>
          </p:cNvSpPr>
          <p:nvPr>
            <p:custDataLst>
              <p:tags r:id="rId3"/>
            </p:custDataLst>
          </p:nvPr>
        </p:nvSpPr>
        <p:spPr bwMode="auto">
          <a:xfrm>
            <a:off x="0" y="1477869"/>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r-FR" altLang="fr-FR" sz="3200" i="1" dirty="0">
                <a:solidFill>
                  <a:srgbClr val="136B9D"/>
                </a:solidFill>
                <a:latin typeface="Corbel" pitchFamily="34" charset="0"/>
                <a:ea typeface="ヒラギノ角ゴ Pro W3" pitchFamily="-104" charset="-128"/>
              </a:rPr>
              <a:t> Merci pour votre attention!</a:t>
            </a:r>
            <a:endParaRPr lang="fr-FR" altLang="fr-FR" sz="3200" b="1" i="1" dirty="0">
              <a:solidFill>
                <a:srgbClr val="136B9D"/>
              </a:solidFill>
              <a:latin typeface="Corbel" pitchFamily="34" charset="0"/>
              <a:ea typeface="ヒラギノ角ゴ Pro W3" pitchFamily="-104" charset="-128"/>
            </a:endParaRPr>
          </a:p>
        </p:txBody>
      </p:sp>
      <p:pic>
        <p:nvPicPr>
          <p:cNvPr id="27654" name="Image 31" descr="ACTEON_LOGO_COULEUR transparent"/>
          <p:cNvPicPr>
            <a:picLocks noChangeAspect="1" noChangeArrowheads="1"/>
          </p:cNvPicPr>
          <p:nvPr>
            <p:custDataLst>
              <p:tags r:id="rId4"/>
            </p:custDataLst>
          </p:nvPr>
        </p:nvPicPr>
        <p:blipFill>
          <a:blip r:embed="rId8" cstate="screen">
            <a:extLst>
              <a:ext uri="{28A0092B-C50C-407E-A947-70E740481C1C}">
                <a14:useLocalDpi xmlns:a14="http://schemas.microsoft.com/office/drawing/2010/main"/>
              </a:ext>
            </a:extLst>
          </a:blip>
          <a:srcRect/>
          <a:stretch>
            <a:fillRect/>
          </a:stretch>
        </p:blipFill>
        <p:spPr bwMode="auto">
          <a:xfrm>
            <a:off x="4716463" y="0"/>
            <a:ext cx="1584325"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7" name="Picture 17"/>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372225" y="265113"/>
            <a:ext cx="1511300"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8" name="AutoShape 24"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sp>
        <p:nvSpPr>
          <p:cNvPr id="27659" name="AutoShape 26"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sp>
        <p:nvSpPr>
          <p:cNvPr id="27660" name="AutoShape 28" descr="imap://c%2Echanard%40acteon-environment%2Eeu@ssl0.ovh.net:993/fetch%3EUID%3E.INBOX.INBOX.2015-12_INSTADOUR_Adour2050%3E18?header=quotebody&amp;part=1.2.2&amp;filename=LOGOMINI-MTP.jpg"/>
          <p:cNvSpPr>
            <a:spLocks noChangeAspect="1" noChangeArrowheads="1"/>
          </p:cNvSpPr>
          <p:nvPr/>
        </p:nvSpPr>
        <p:spPr bwMode="auto">
          <a:xfrm>
            <a:off x="31750" y="-68263"/>
            <a:ext cx="1038225"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FR" altLang="fr-FR">
              <a:latin typeface="Corbel" pitchFamily="34" charset="0"/>
              <a:ea typeface="ヒラギノ角ゴ Pro W3" pitchFamily="-104" charset="-128"/>
            </a:endParaRPr>
          </a:p>
        </p:txBody>
      </p:sp>
      <p:pic>
        <p:nvPicPr>
          <p:cNvPr id="27663" name="Image 1"/>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80201" y="145256"/>
            <a:ext cx="2065337"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4" name="Picture 16"/>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7884368" y="116632"/>
            <a:ext cx="793750"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Image 18"/>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7855" y="5735638"/>
            <a:ext cx="4041676" cy="953457"/>
          </a:xfrm>
          <a:prstGeom prst="rect">
            <a:avLst/>
          </a:prstGeom>
        </p:spPr>
      </p:pic>
      <p:sp>
        <p:nvSpPr>
          <p:cNvPr id="21" name="Rectangle 1"/>
          <p:cNvSpPr>
            <a:spLocks noChangeArrowheads="1"/>
          </p:cNvSpPr>
          <p:nvPr/>
        </p:nvSpPr>
        <p:spPr bwMode="auto">
          <a:xfrm>
            <a:off x="2005203" y="2320530"/>
            <a:ext cx="5122672" cy="2685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fr-FR" altLang="fr-FR" sz="2800" dirty="0">
                <a:solidFill>
                  <a:srgbClr val="293361"/>
                </a:solidFill>
                <a:latin typeface="Corbel" pitchFamily="34" charset="0"/>
                <a:ea typeface="MS Mincho" panose="02020609040205080304" pitchFamily="49" charset="-128"/>
                <a:cs typeface="Lucida Grande"/>
              </a:rPr>
              <a:t>Votre contact</a:t>
            </a:r>
          </a:p>
          <a:p>
            <a:pPr algn="ctr"/>
            <a:endParaRPr lang="fr-FR" altLang="fr-FR" sz="1800" dirty="0">
              <a:solidFill>
                <a:srgbClr val="293361"/>
              </a:solidFill>
              <a:latin typeface="Corbel" pitchFamily="34" charset="0"/>
              <a:ea typeface="MS Mincho" panose="02020609040205080304" pitchFamily="49" charset="-128"/>
              <a:cs typeface="Lucida Grande"/>
            </a:endParaRPr>
          </a:p>
          <a:p>
            <a:pPr algn="ctr"/>
            <a:r>
              <a:rPr lang="fr-FR" altLang="fr-FR" dirty="0">
                <a:solidFill>
                  <a:srgbClr val="86A30D"/>
                </a:solidFill>
                <a:latin typeface="Corbel" pitchFamily="34" charset="0"/>
                <a:ea typeface="MS Mincho" panose="02020609040205080304" pitchFamily="49" charset="-128"/>
                <a:cs typeface="Lucida Grande"/>
              </a:rPr>
              <a:t>Mathilde CHAUSSECOURTE</a:t>
            </a:r>
          </a:p>
          <a:p>
            <a:pPr algn="ctr"/>
            <a:r>
              <a:rPr lang="fr-FR" altLang="fr-FR" dirty="0">
                <a:solidFill>
                  <a:srgbClr val="86A30D"/>
                </a:solidFill>
                <a:latin typeface="Corbel" pitchFamily="34" charset="0"/>
                <a:ea typeface="MS Mincho" panose="02020609040205080304" pitchFamily="49" charset="-128"/>
                <a:cs typeface="Lucida Grande"/>
              </a:rPr>
              <a:t>05 58 46 18 70</a:t>
            </a:r>
          </a:p>
          <a:p>
            <a:pPr algn="ctr"/>
            <a:r>
              <a:rPr lang="fr-FR" altLang="fr-FR" dirty="0">
                <a:solidFill>
                  <a:srgbClr val="86A30D"/>
                </a:solidFill>
                <a:latin typeface="Corbel" pitchFamily="34" charset="0"/>
                <a:ea typeface="MS Mincho" panose="02020609040205080304" pitchFamily="49" charset="-128"/>
                <a:cs typeface="Lucida Grande"/>
              </a:rPr>
              <a:t>adour2050@institution-adour.fr </a:t>
            </a:r>
          </a:p>
          <a:p>
            <a:pPr algn="ctr"/>
            <a:endParaRPr lang="fr-FR" altLang="fr-FR" sz="1050" b="1" dirty="0">
              <a:solidFill>
                <a:srgbClr val="86A30D"/>
              </a:solidFill>
              <a:latin typeface="Corbel" pitchFamily="34" charset="0"/>
              <a:ea typeface="MS Mincho" panose="02020609040205080304" pitchFamily="49" charset="-128"/>
              <a:cs typeface="Lucida Grande"/>
            </a:endParaRPr>
          </a:p>
          <a:p>
            <a:pPr algn="ctr"/>
            <a:r>
              <a:rPr lang="fr-FR" altLang="fr-FR" sz="2000" b="1" dirty="0">
                <a:solidFill>
                  <a:srgbClr val="86A30D"/>
                </a:solidFill>
                <a:latin typeface="Corbel" pitchFamily="34" charset="0"/>
                <a:ea typeface="MS Mincho" panose="02020609040205080304" pitchFamily="49" charset="-128"/>
                <a:cs typeface="Lucida Grande"/>
              </a:rPr>
              <a:t>www.institution-adour.fr</a:t>
            </a:r>
          </a:p>
          <a:p>
            <a:pPr algn="ctr"/>
            <a:r>
              <a:rPr lang="fr-FR" altLang="fr-FR" sz="2000" i="1" dirty="0">
                <a:solidFill>
                  <a:srgbClr val="86A30D"/>
                </a:solidFill>
                <a:latin typeface="Corbel" pitchFamily="34" charset="0"/>
                <a:ea typeface="MS Mincho" panose="02020609040205080304" pitchFamily="49" charset="-128"/>
                <a:cs typeface="Lucida Grande"/>
              </a:rPr>
              <a:t>(Pages dédiées sur l’onglet ‘Adour 2050’)</a:t>
            </a:r>
          </a:p>
        </p:txBody>
      </p:sp>
      <p:pic>
        <p:nvPicPr>
          <p:cNvPr id="22" name="Image 21"/>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427409" y="5532649"/>
            <a:ext cx="1041233" cy="1019714"/>
          </a:xfrm>
          <a:prstGeom prst="rect">
            <a:avLst/>
          </a:prstGeom>
        </p:spPr>
      </p:pic>
      <p:pic>
        <p:nvPicPr>
          <p:cNvPr id="23" name="Image 22"/>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372674" y="5826900"/>
            <a:ext cx="1747019" cy="751720"/>
          </a:xfrm>
          <a:prstGeom prst="rect">
            <a:avLst/>
          </a:prstGeom>
        </p:spPr>
      </p:pic>
      <p:pic>
        <p:nvPicPr>
          <p:cNvPr id="24" name="Image 23"/>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5658280" y="5805488"/>
            <a:ext cx="1677622" cy="746031"/>
          </a:xfrm>
          <a:prstGeom prst="rect">
            <a:avLst/>
          </a:prstGeom>
        </p:spPr>
      </p:pic>
    </p:spTree>
    <p:extLst>
      <p:ext uri="{BB962C8B-B14F-4D97-AF65-F5344CB8AC3E}">
        <p14:creationId xmlns:p14="http://schemas.microsoft.com/office/powerpoint/2010/main" val="17760938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p:cNvSpPr txBox="1"/>
          <p:nvPr>
            <p:custDataLst>
              <p:tags r:id="rId1"/>
            </p:custDataLst>
          </p:nvPr>
        </p:nvSpPr>
        <p:spPr>
          <a:xfrm>
            <a:off x="179264" y="188640"/>
            <a:ext cx="8425184"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Objectifs et enjeux</a:t>
            </a:r>
            <a:endParaRPr lang="fr-FR" sz="3200" dirty="0">
              <a:latin typeface="Corbel" pitchFamily="34" charset="0"/>
            </a:endParaRPr>
          </a:p>
        </p:txBody>
      </p:sp>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Plus 7"/>
          <p:cNvSpPr/>
          <p:nvPr/>
        </p:nvSpPr>
        <p:spPr>
          <a:xfrm>
            <a:off x="1776287" y="2968048"/>
            <a:ext cx="1067521" cy="1181032"/>
          </a:xfrm>
          <a:prstGeom prst="mathPlus">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solidFill>
                <a:srgbClr val="FFFFFF"/>
              </a:solidFill>
              <a:latin typeface="Corbel" pitchFamily="34" charset="0"/>
            </a:endParaRPr>
          </a:p>
        </p:txBody>
      </p:sp>
      <p:sp>
        <p:nvSpPr>
          <p:cNvPr id="10" name="Text Box 6"/>
          <p:cNvSpPr txBox="1">
            <a:spLocks noChangeArrowheads="1"/>
          </p:cNvSpPr>
          <p:nvPr/>
        </p:nvSpPr>
        <p:spPr bwMode="auto">
          <a:xfrm>
            <a:off x="2806786" y="2684582"/>
            <a:ext cx="1703643" cy="47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5300">
                <a:solidFill>
                  <a:schemeClr val="tx1"/>
                </a:solidFill>
                <a:latin typeface="Times New Roman" panose="02020603050405020304" pitchFamily="18" charset="0"/>
              </a:defRPr>
            </a:lvl1pPr>
            <a:lvl2pPr marL="742950" indent="-285750">
              <a:spcBef>
                <a:spcPct val="20000"/>
              </a:spcBef>
              <a:buChar char="–"/>
              <a:defRPr sz="4700">
                <a:solidFill>
                  <a:schemeClr val="tx1"/>
                </a:solidFill>
                <a:latin typeface="Times New Roman" panose="02020603050405020304" pitchFamily="18" charset="0"/>
              </a:defRPr>
            </a:lvl2pPr>
            <a:lvl3pPr marL="1143000" indent="-228600">
              <a:spcBef>
                <a:spcPct val="20000"/>
              </a:spcBef>
              <a:buChar char="•"/>
              <a:defRPr sz="4000">
                <a:solidFill>
                  <a:schemeClr val="tx1"/>
                </a:solidFill>
                <a:latin typeface="Times New Roman" panose="02020603050405020304" pitchFamily="18" charset="0"/>
              </a:defRPr>
            </a:lvl3pPr>
            <a:lvl4pPr marL="1600200" indent="-228600">
              <a:spcBef>
                <a:spcPct val="20000"/>
              </a:spcBef>
              <a:buChar char="–"/>
              <a:defRPr sz="3300">
                <a:solidFill>
                  <a:schemeClr val="tx1"/>
                </a:solidFill>
                <a:latin typeface="Times New Roman" panose="02020603050405020304" pitchFamily="18" charset="0"/>
              </a:defRPr>
            </a:lvl4pPr>
            <a:lvl5pPr marL="2057400" indent="-228600">
              <a:spcBef>
                <a:spcPct val="20000"/>
              </a:spcBef>
              <a:buChar char="»"/>
              <a:defRPr sz="33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33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33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33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3300">
                <a:solidFill>
                  <a:schemeClr val="tx1"/>
                </a:solidFill>
                <a:latin typeface="Times New Roman" panose="02020603050405020304" pitchFamily="18" charset="0"/>
              </a:defRPr>
            </a:lvl9pPr>
          </a:lstStyle>
          <a:p>
            <a:pPr eaLnBrk="1" hangingPunct="1">
              <a:spcBef>
                <a:spcPct val="50000"/>
              </a:spcBef>
              <a:buClr>
                <a:srgbClr val="86A30D"/>
              </a:buClr>
              <a:buFontTx/>
              <a:buNone/>
            </a:pPr>
            <a:r>
              <a:rPr lang="fr-FR" altLang="fr-FR" sz="1371" dirty="0">
                <a:solidFill>
                  <a:srgbClr val="86A30D"/>
                </a:solidFill>
                <a:latin typeface="Corbel" pitchFamily="34" charset="0"/>
              </a:rPr>
              <a:t>. </a:t>
            </a:r>
            <a:r>
              <a:rPr lang="fr-FR" altLang="fr-FR" sz="1828" dirty="0">
                <a:solidFill>
                  <a:srgbClr val="86A30D"/>
                </a:solidFill>
                <a:latin typeface="Corbel" pitchFamily="34" charset="0"/>
                <a:ea typeface="MS Mincho" panose="02020609040205080304" pitchFamily="49" charset="-128"/>
                <a:cs typeface="Times New Roman" panose="02020603050405020304" pitchFamily="18" charset="0"/>
              </a:rPr>
              <a:t>D</a:t>
            </a:r>
            <a:r>
              <a:rPr lang="fr-FR" altLang="fr-FR" sz="1371" dirty="0">
                <a:solidFill>
                  <a:srgbClr val="86A30D"/>
                </a:solidFill>
                <a:latin typeface="Corbel" pitchFamily="34" charset="0"/>
              </a:rPr>
              <a:t>émographie</a:t>
            </a:r>
          </a:p>
          <a:p>
            <a:pPr eaLnBrk="1" hangingPunct="1">
              <a:spcBef>
                <a:spcPct val="0"/>
              </a:spcBef>
              <a:buFontTx/>
              <a:buNone/>
            </a:pPr>
            <a:endParaRPr lang="fr-FR" altLang="fr-FR" sz="629" dirty="0">
              <a:solidFill>
                <a:srgbClr val="000000"/>
              </a:solidFill>
              <a:latin typeface="Corbel" pitchFamily="34" charset="0"/>
            </a:endParaRPr>
          </a:p>
        </p:txBody>
      </p:sp>
      <p:sp>
        <p:nvSpPr>
          <p:cNvPr id="11" name="Text Box 6"/>
          <p:cNvSpPr txBox="1">
            <a:spLocks noChangeArrowheads="1"/>
          </p:cNvSpPr>
          <p:nvPr/>
        </p:nvSpPr>
        <p:spPr bwMode="auto">
          <a:xfrm>
            <a:off x="2811751" y="3032247"/>
            <a:ext cx="1400386" cy="47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5300">
                <a:solidFill>
                  <a:schemeClr val="tx1"/>
                </a:solidFill>
                <a:latin typeface="Times New Roman" panose="02020603050405020304" pitchFamily="18" charset="0"/>
              </a:defRPr>
            </a:lvl1pPr>
            <a:lvl2pPr marL="742950" indent="-285750">
              <a:spcBef>
                <a:spcPct val="20000"/>
              </a:spcBef>
              <a:buChar char="–"/>
              <a:defRPr sz="4700">
                <a:solidFill>
                  <a:schemeClr val="tx1"/>
                </a:solidFill>
                <a:latin typeface="Times New Roman" panose="02020603050405020304" pitchFamily="18" charset="0"/>
              </a:defRPr>
            </a:lvl2pPr>
            <a:lvl3pPr marL="1143000" indent="-228600">
              <a:spcBef>
                <a:spcPct val="20000"/>
              </a:spcBef>
              <a:buChar char="•"/>
              <a:defRPr sz="4000">
                <a:solidFill>
                  <a:schemeClr val="tx1"/>
                </a:solidFill>
                <a:latin typeface="Times New Roman" panose="02020603050405020304" pitchFamily="18" charset="0"/>
              </a:defRPr>
            </a:lvl3pPr>
            <a:lvl4pPr marL="1600200" indent="-228600">
              <a:spcBef>
                <a:spcPct val="20000"/>
              </a:spcBef>
              <a:buChar char="–"/>
              <a:defRPr sz="3300">
                <a:solidFill>
                  <a:schemeClr val="tx1"/>
                </a:solidFill>
                <a:latin typeface="Times New Roman" panose="02020603050405020304" pitchFamily="18" charset="0"/>
              </a:defRPr>
            </a:lvl4pPr>
            <a:lvl5pPr marL="2057400" indent="-228600">
              <a:spcBef>
                <a:spcPct val="20000"/>
              </a:spcBef>
              <a:buChar char="»"/>
              <a:defRPr sz="33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33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33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33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3300">
                <a:solidFill>
                  <a:schemeClr val="tx1"/>
                </a:solidFill>
                <a:latin typeface="Times New Roman" panose="02020603050405020304" pitchFamily="18" charset="0"/>
              </a:defRPr>
            </a:lvl9pPr>
          </a:lstStyle>
          <a:p>
            <a:pPr eaLnBrk="1" hangingPunct="1">
              <a:spcBef>
                <a:spcPct val="50000"/>
              </a:spcBef>
              <a:buClr>
                <a:srgbClr val="86A30D"/>
              </a:buClr>
              <a:buFontTx/>
              <a:buNone/>
            </a:pPr>
            <a:r>
              <a:rPr lang="fr-FR" altLang="fr-FR" sz="1371" dirty="0">
                <a:solidFill>
                  <a:srgbClr val="86A30D"/>
                </a:solidFill>
                <a:latin typeface="Corbel" pitchFamily="34" charset="0"/>
              </a:rPr>
              <a:t>. </a:t>
            </a:r>
            <a:r>
              <a:rPr lang="fr-FR" altLang="fr-FR" sz="1828" dirty="0">
                <a:solidFill>
                  <a:srgbClr val="86A30D"/>
                </a:solidFill>
                <a:latin typeface="Corbel" pitchFamily="34" charset="0"/>
                <a:ea typeface="MS Mincho" panose="02020609040205080304" pitchFamily="49" charset="-128"/>
                <a:cs typeface="Times New Roman" panose="02020603050405020304" pitchFamily="18" charset="0"/>
              </a:rPr>
              <a:t>A</a:t>
            </a:r>
            <a:r>
              <a:rPr lang="fr-FR" altLang="fr-FR" sz="1371" dirty="0">
                <a:solidFill>
                  <a:srgbClr val="86A30D"/>
                </a:solidFill>
                <a:latin typeface="Corbel" pitchFamily="34" charset="0"/>
              </a:rPr>
              <a:t>griculture</a:t>
            </a:r>
          </a:p>
          <a:p>
            <a:pPr eaLnBrk="1" hangingPunct="1">
              <a:spcBef>
                <a:spcPct val="0"/>
              </a:spcBef>
              <a:buFontTx/>
              <a:buNone/>
            </a:pPr>
            <a:endParaRPr lang="fr-FR" altLang="fr-FR" sz="629" dirty="0">
              <a:solidFill>
                <a:srgbClr val="000000"/>
              </a:solidFill>
              <a:latin typeface="Corbel" pitchFamily="34" charset="0"/>
            </a:endParaRPr>
          </a:p>
        </p:txBody>
      </p:sp>
      <p:sp>
        <p:nvSpPr>
          <p:cNvPr id="12" name="Text Box 6"/>
          <p:cNvSpPr txBox="1">
            <a:spLocks noChangeArrowheads="1"/>
          </p:cNvSpPr>
          <p:nvPr/>
        </p:nvSpPr>
        <p:spPr bwMode="auto">
          <a:xfrm>
            <a:off x="2811751" y="3416119"/>
            <a:ext cx="1508819" cy="47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5300">
                <a:solidFill>
                  <a:schemeClr val="tx1"/>
                </a:solidFill>
                <a:latin typeface="Times New Roman" panose="02020603050405020304" pitchFamily="18" charset="0"/>
              </a:defRPr>
            </a:lvl1pPr>
            <a:lvl2pPr marL="742950" indent="-285750">
              <a:spcBef>
                <a:spcPct val="20000"/>
              </a:spcBef>
              <a:buChar char="–"/>
              <a:defRPr sz="4700">
                <a:solidFill>
                  <a:schemeClr val="tx1"/>
                </a:solidFill>
                <a:latin typeface="Times New Roman" panose="02020603050405020304" pitchFamily="18" charset="0"/>
              </a:defRPr>
            </a:lvl2pPr>
            <a:lvl3pPr marL="1143000" indent="-228600">
              <a:spcBef>
                <a:spcPct val="20000"/>
              </a:spcBef>
              <a:buChar char="•"/>
              <a:defRPr sz="4000">
                <a:solidFill>
                  <a:schemeClr val="tx1"/>
                </a:solidFill>
                <a:latin typeface="Times New Roman" panose="02020603050405020304" pitchFamily="18" charset="0"/>
              </a:defRPr>
            </a:lvl3pPr>
            <a:lvl4pPr marL="1600200" indent="-228600">
              <a:spcBef>
                <a:spcPct val="20000"/>
              </a:spcBef>
              <a:buChar char="–"/>
              <a:defRPr sz="3300">
                <a:solidFill>
                  <a:schemeClr val="tx1"/>
                </a:solidFill>
                <a:latin typeface="Times New Roman" panose="02020603050405020304" pitchFamily="18" charset="0"/>
              </a:defRPr>
            </a:lvl4pPr>
            <a:lvl5pPr marL="2057400" indent="-228600">
              <a:spcBef>
                <a:spcPct val="20000"/>
              </a:spcBef>
              <a:buChar char="»"/>
              <a:defRPr sz="33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33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33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33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3300">
                <a:solidFill>
                  <a:schemeClr val="tx1"/>
                </a:solidFill>
                <a:latin typeface="Times New Roman" panose="02020603050405020304" pitchFamily="18" charset="0"/>
              </a:defRPr>
            </a:lvl9pPr>
          </a:lstStyle>
          <a:p>
            <a:pPr eaLnBrk="1" hangingPunct="1">
              <a:spcBef>
                <a:spcPct val="50000"/>
              </a:spcBef>
              <a:buClr>
                <a:srgbClr val="86A30D"/>
              </a:buClr>
              <a:buFontTx/>
              <a:buNone/>
            </a:pPr>
            <a:r>
              <a:rPr lang="fr-FR" altLang="fr-FR" sz="1371" dirty="0">
                <a:solidFill>
                  <a:srgbClr val="86A30D"/>
                </a:solidFill>
                <a:latin typeface="Corbel" pitchFamily="34" charset="0"/>
              </a:rPr>
              <a:t>. </a:t>
            </a:r>
            <a:r>
              <a:rPr lang="fr-FR" altLang="fr-FR" sz="1828" dirty="0">
                <a:solidFill>
                  <a:srgbClr val="86A30D"/>
                </a:solidFill>
                <a:latin typeface="Corbel" pitchFamily="34" charset="0"/>
                <a:ea typeface="MS Mincho" panose="02020609040205080304" pitchFamily="49" charset="-128"/>
                <a:cs typeface="Times New Roman" panose="02020603050405020304" pitchFamily="18" charset="0"/>
              </a:rPr>
              <a:t>T</a:t>
            </a:r>
            <a:r>
              <a:rPr lang="fr-FR" altLang="fr-FR" sz="1371" dirty="0">
                <a:solidFill>
                  <a:srgbClr val="86A30D"/>
                </a:solidFill>
                <a:latin typeface="Corbel" pitchFamily="34" charset="0"/>
              </a:rPr>
              <a:t>ourisme</a:t>
            </a:r>
          </a:p>
          <a:p>
            <a:pPr eaLnBrk="1" hangingPunct="1">
              <a:spcBef>
                <a:spcPct val="0"/>
              </a:spcBef>
              <a:buFontTx/>
              <a:buNone/>
            </a:pPr>
            <a:endParaRPr lang="fr-FR" altLang="fr-FR" sz="629" dirty="0">
              <a:solidFill>
                <a:srgbClr val="000000"/>
              </a:solidFill>
              <a:latin typeface="Corbel" pitchFamily="34" charset="0"/>
            </a:endParaRPr>
          </a:p>
        </p:txBody>
      </p:sp>
      <p:sp>
        <p:nvSpPr>
          <p:cNvPr id="13" name="Text Box 6"/>
          <p:cNvSpPr txBox="1">
            <a:spLocks noChangeArrowheads="1"/>
          </p:cNvSpPr>
          <p:nvPr/>
        </p:nvSpPr>
        <p:spPr bwMode="auto">
          <a:xfrm>
            <a:off x="2814134" y="4226892"/>
            <a:ext cx="2051494" cy="7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5300">
                <a:solidFill>
                  <a:schemeClr val="tx1"/>
                </a:solidFill>
                <a:latin typeface="Times New Roman" panose="02020603050405020304" pitchFamily="18" charset="0"/>
              </a:defRPr>
            </a:lvl1pPr>
            <a:lvl2pPr marL="742950" indent="-285750">
              <a:spcBef>
                <a:spcPct val="20000"/>
              </a:spcBef>
              <a:buChar char="–"/>
              <a:defRPr sz="4700">
                <a:solidFill>
                  <a:schemeClr val="tx1"/>
                </a:solidFill>
                <a:latin typeface="Times New Roman" panose="02020603050405020304" pitchFamily="18" charset="0"/>
              </a:defRPr>
            </a:lvl2pPr>
            <a:lvl3pPr marL="1143000" indent="-228600">
              <a:spcBef>
                <a:spcPct val="20000"/>
              </a:spcBef>
              <a:buChar char="•"/>
              <a:defRPr sz="4000">
                <a:solidFill>
                  <a:schemeClr val="tx1"/>
                </a:solidFill>
                <a:latin typeface="Times New Roman" panose="02020603050405020304" pitchFamily="18" charset="0"/>
              </a:defRPr>
            </a:lvl3pPr>
            <a:lvl4pPr marL="1600200" indent="-228600">
              <a:spcBef>
                <a:spcPct val="20000"/>
              </a:spcBef>
              <a:buChar char="–"/>
              <a:defRPr sz="3300">
                <a:solidFill>
                  <a:schemeClr val="tx1"/>
                </a:solidFill>
                <a:latin typeface="Times New Roman" panose="02020603050405020304" pitchFamily="18" charset="0"/>
              </a:defRPr>
            </a:lvl4pPr>
            <a:lvl5pPr marL="2057400" indent="-228600">
              <a:spcBef>
                <a:spcPct val="20000"/>
              </a:spcBef>
              <a:buChar char="»"/>
              <a:defRPr sz="33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33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33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33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3300">
                <a:solidFill>
                  <a:schemeClr val="tx1"/>
                </a:solidFill>
                <a:latin typeface="Times New Roman" panose="02020603050405020304" pitchFamily="18" charset="0"/>
              </a:defRPr>
            </a:lvl9pPr>
          </a:lstStyle>
          <a:p>
            <a:pPr eaLnBrk="1" hangingPunct="1">
              <a:spcBef>
                <a:spcPct val="50000"/>
              </a:spcBef>
              <a:buClr>
                <a:srgbClr val="86A30D"/>
              </a:buClr>
              <a:buFontTx/>
              <a:buNone/>
            </a:pPr>
            <a:r>
              <a:rPr lang="fr-FR" altLang="fr-FR" sz="1371" dirty="0">
                <a:solidFill>
                  <a:srgbClr val="86A30D"/>
                </a:solidFill>
                <a:latin typeface="Corbel" pitchFamily="34" charset="0"/>
              </a:rPr>
              <a:t>. </a:t>
            </a:r>
            <a:r>
              <a:rPr lang="fr-FR" altLang="fr-FR" sz="1828" dirty="0">
                <a:solidFill>
                  <a:srgbClr val="86A30D"/>
                </a:solidFill>
                <a:latin typeface="Corbel" pitchFamily="34" charset="0"/>
                <a:ea typeface="MS Mincho" panose="02020609040205080304" pitchFamily="49" charset="-128"/>
                <a:cs typeface="Times New Roman" panose="02020603050405020304" pitchFamily="18" charset="0"/>
              </a:rPr>
              <a:t>I</a:t>
            </a:r>
            <a:r>
              <a:rPr lang="fr-FR" altLang="fr-FR" sz="1371" dirty="0">
                <a:solidFill>
                  <a:srgbClr val="86A30D"/>
                </a:solidFill>
                <a:latin typeface="Corbel" pitchFamily="34" charset="0"/>
              </a:rPr>
              <a:t>ndustrie et autres </a:t>
            </a:r>
          </a:p>
          <a:p>
            <a:pPr eaLnBrk="1" hangingPunct="1">
              <a:spcBef>
                <a:spcPct val="50000"/>
              </a:spcBef>
              <a:buClr>
                <a:srgbClr val="86A30D"/>
              </a:buClr>
              <a:buFontTx/>
              <a:buNone/>
            </a:pPr>
            <a:r>
              <a:rPr lang="fr-FR" altLang="fr-FR" sz="1371" dirty="0">
                <a:solidFill>
                  <a:srgbClr val="86A30D"/>
                </a:solidFill>
                <a:latin typeface="Corbel" pitchFamily="34" charset="0"/>
              </a:rPr>
              <a:t> activités économiques</a:t>
            </a:r>
          </a:p>
          <a:p>
            <a:pPr eaLnBrk="1" hangingPunct="1">
              <a:spcBef>
                <a:spcPct val="0"/>
              </a:spcBef>
              <a:buFontTx/>
              <a:buNone/>
            </a:pPr>
            <a:endParaRPr lang="fr-FR" altLang="fr-FR" sz="629" dirty="0">
              <a:solidFill>
                <a:srgbClr val="000000"/>
              </a:solidFill>
              <a:latin typeface="Corbel" pitchFamily="34" charset="0"/>
            </a:endParaRPr>
          </a:p>
        </p:txBody>
      </p:sp>
      <p:sp>
        <p:nvSpPr>
          <p:cNvPr id="14" name="Text Box 6"/>
          <p:cNvSpPr txBox="1">
            <a:spLocks noChangeArrowheads="1"/>
          </p:cNvSpPr>
          <p:nvPr/>
        </p:nvSpPr>
        <p:spPr bwMode="auto">
          <a:xfrm>
            <a:off x="2811751" y="3799991"/>
            <a:ext cx="984305" cy="47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5300">
                <a:solidFill>
                  <a:schemeClr val="tx1"/>
                </a:solidFill>
                <a:latin typeface="Times New Roman" panose="02020603050405020304" pitchFamily="18" charset="0"/>
              </a:defRPr>
            </a:lvl1pPr>
            <a:lvl2pPr marL="742950" indent="-285750">
              <a:spcBef>
                <a:spcPct val="20000"/>
              </a:spcBef>
              <a:buChar char="–"/>
              <a:defRPr sz="4700">
                <a:solidFill>
                  <a:schemeClr val="tx1"/>
                </a:solidFill>
                <a:latin typeface="Times New Roman" panose="02020603050405020304" pitchFamily="18" charset="0"/>
              </a:defRPr>
            </a:lvl2pPr>
            <a:lvl3pPr marL="1143000" indent="-228600">
              <a:spcBef>
                <a:spcPct val="20000"/>
              </a:spcBef>
              <a:buChar char="•"/>
              <a:defRPr sz="4000">
                <a:solidFill>
                  <a:schemeClr val="tx1"/>
                </a:solidFill>
                <a:latin typeface="Times New Roman" panose="02020603050405020304" pitchFamily="18" charset="0"/>
              </a:defRPr>
            </a:lvl3pPr>
            <a:lvl4pPr marL="1600200" indent="-228600">
              <a:spcBef>
                <a:spcPct val="20000"/>
              </a:spcBef>
              <a:buChar char="–"/>
              <a:defRPr sz="3300">
                <a:solidFill>
                  <a:schemeClr val="tx1"/>
                </a:solidFill>
                <a:latin typeface="Times New Roman" panose="02020603050405020304" pitchFamily="18" charset="0"/>
              </a:defRPr>
            </a:lvl4pPr>
            <a:lvl5pPr marL="2057400" indent="-228600">
              <a:spcBef>
                <a:spcPct val="20000"/>
              </a:spcBef>
              <a:buChar char="»"/>
              <a:defRPr sz="33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33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33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33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3300">
                <a:solidFill>
                  <a:schemeClr val="tx1"/>
                </a:solidFill>
                <a:latin typeface="Times New Roman" panose="02020603050405020304" pitchFamily="18" charset="0"/>
              </a:defRPr>
            </a:lvl9pPr>
          </a:lstStyle>
          <a:p>
            <a:pPr eaLnBrk="1" hangingPunct="1">
              <a:spcBef>
                <a:spcPct val="50000"/>
              </a:spcBef>
              <a:buClr>
                <a:srgbClr val="86A30D"/>
              </a:buClr>
              <a:buFontTx/>
              <a:buNone/>
            </a:pPr>
            <a:r>
              <a:rPr lang="fr-FR" altLang="fr-FR" sz="1371" dirty="0">
                <a:solidFill>
                  <a:srgbClr val="86A30D"/>
                </a:solidFill>
                <a:latin typeface="Corbel" pitchFamily="34" charset="0"/>
              </a:rPr>
              <a:t>. </a:t>
            </a:r>
            <a:r>
              <a:rPr lang="fr-FR" altLang="fr-FR" sz="1828" dirty="0">
                <a:solidFill>
                  <a:srgbClr val="86A30D"/>
                </a:solidFill>
                <a:latin typeface="Corbel" pitchFamily="34" charset="0"/>
                <a:ea typeface="MS Mincho" panose="02020609040205080304" pitchFamily="49" charset="-128"/>
                <a:cs typeface="Times New Roman" panose="02020603050405020304" pitchFamily="18" charset="0"/>
              </a:rPr>
              <a:t>E</a:t>
            </a:r>
            <a:r>
              <a:rPr lang="fr-FR" altLang="fr-FR" sz="1371" dirty="0">
                <a:solidFill>
                  <a:srgbClr val="86A30D"/>
                </a:solidFill>
                <a:latin typeface="Corbel" pitchFamily="34" charset="0"/>
              </a:rPr>
              <a:t>nergie</a:t>
            </a:r>
          </a:p>
          <a:p>
            <a:pPr eaLnBrk="1" hangingPunct="1">
              <a:spcBef>
                <a:spcPct val="0"/>
              </a:spcBef>
              <a:buFontTx/>
              <a:buNone/>
            </a:pPr>
            <a:endParaRPr lang="fr-FR" altLang="fr-FR" sz="629" dirty="0">
              <a:solidFill>
                <a:srgbClr val="000000"/>
              </a:solidFill>
              <a:latin typeface="Corbel" pitchFamily="34" charset="0"/>
            </a:endParaRPr>
          </a:p>
        </p:txBody>
      </p:sp>
      <p:sp>
        <p:nvSpPr>
          <p:cNvPr id="15" name="Arrondir un rectangle avec un coin diagonal 14"/>
          <p:cNvSpPr/>
          <p:nvPr/>
        </p:nvSpPr>
        <p:spPr>
          <a:xfrm>
            <a:off x="2627784" y="1268760"/>
            <a:ext cx="2232248" cy="1415822"/>
          </a:xfrm>
          <a:prstGeom prst="round2DiagRect">
            <a:avLst/>
          </a:prstGeom>
          <a:solidFill>
            <a:srgbClr val="5A6996"/>
          </a:solidFill>
          <a:ln>
            <a:noFill/>
          </a:ln>
          <a:effectLst/>
        </p:spPr>
        <p:style>
          <a:lnRef idx="0">
            <a:schemeClr val="accent1"/>
          </a:lnRef>
          <a:fillRef idx="0">
            <a:schemeClr val="accent1"/>
          </a:fillRef>
          <a:effectRef idx="0">
            <a:schemeClr val="accent1"/>
          </a:effectRef>
          <a:fontRef idx="minor">
            <a:schemeClr val="dk1"/>
          </a:fontRef>
        </p:style>
        <p:txBody>
          <a:bodyPr tIns="0"/>
          <a:lstStyle/>
          <a:p>
            <a:pPr algn="ctr" eaLnBrk="1" hangingPunct="1">
              <a:lnSpc>
                <a:spcPct val="120000"/>
              </a:lnSpc>
              <a:defRPr/>
            </a:pPr>
            <a:r>
              <a:rPr lang="fr-FR" sz="2000" cap="small" spc="6" dirty="0">
                <a:solidFill>
                  <a:srgbClr val="FFFFFF"/>
                </a:solidFill>
                <a:latin typeface="Corbel" pitchFamily="34" charset="0"/>
                <a:ea typeface="MS Mincho" panose="02020609040205080304" pitchFamily="49" charset="-128"/>
                <a:cs typeface="ConduitITCStd-Medium"/>
              </a:rPr>
              <a:t>L</a:t>
            </a:r>
            <a:r>
              <a:rPr lang="fr-FR" sz="2000" b="1" cap="small" spc="6" dirty="0">
                <a:solidFill>
                  <a:srgbClr val="FFFFFF"/>
                </a:solidFill>
                <a:latin typeface="Corbel" pitchFamily="34" charset="0"/>
                <a:ea typeface="MS Mincho" panose="02020609040205080304" pitchFamily="49" charset="-128"/>
                <a:cs typeface="ConduitITCStd-Medium"/>
              </a:rPr>
              <a:t>es autres pressions sur la ressource en eau</a:t>
            </a:r>
            <a:endParaRPr lang="fr-FR" sz="2000" dirty="0">
              <a:solidFill>
                <a:srgbClr val="000000"/>
              </a:solidFill>
              <a:latin typeface="Corbel" pitchFamily="34" charset="0"/>
              <a:ea typeface="MS Mincho" panose="02020609040205080304" pitchFamily="49" charset="-128"/>
              <a:cs typeface="MinionPro-Regular"/>
            </a:endParaRPr>
          </a:p>
        </p:txBody>
      </p:sp>
      <p:sp>
        <p:nvSpPr>
          <p:cNvPr id="16" name="Arrondir un rectangle avec un coin diagonal 15"/>
          <p:cNvSpPr/>
          <p:nvPr/>
        </p:nvSpPr>
        <p:spPr>
          <a:xfrm>
            <a:off x="6483694" y="72008"/>
            <a:ext cx="2336778" cy="1210453"/>
          </a:xfrm>
          <a:prstGeom prst="round2DiagRect">
            <a:avLst/>
          </a:prstGeom>
          <a:solidFill>
            <a:srgbClr val="5A6996"/>
          </a:solidFill>
          <a:ln>
            <a:noFill/>
          </a:ln>
          <a:effectLst/>
        </p:spPr>
        <p:style>
          <a:lnRef idx="0">
            <a:schemeClr val="accent1"/>
          </a:lnRef>
          <a:fillRef idx="0">
            <a:schemeClr val="accent1"/>
          </a:fillRef>
          <a:effectRef idx="0">
            <a:schemeClr val="accent1"/>
          </a:effectRef>
          <a:fontRef idx="minor">
            <a:schemeClr val="dk1"/>
          </a:fontRef>
        </p:style>
        <p:txBody>
          <a:bodyPr lIns="0" tIns="0" rIns="0" bIns="0" anchor="ctr" anchorCtr="1"/>
          <a:lstStyle/>
          <a:p>
            <a:pPr algn="ctr" eaLnBrk="1" hangingPunct="1">
              <a:lnSpc>
                <a:spcPct val="120000"/>
              </a:lnSpc>
              <a:spcAft>
                <a:spcPts val="343"/>
              </a:spcAft>
              <a:defRPr/>
            </a:pPr>
            <a:r>
              <a:rPr lang="fr-FR" sz="2000" cap="small" spc="6" dirty="0">
                <a:solidFill>
                  <a:srgbClr val="FFFFFF"/>
                </a:solidFill>
                <a:latin typeface="Corbel" pitchFamily="34" charset="0"/>
                <a:ea typeface="MS Mincho" panose="02020609040205080304" pitchFamily="49" charset="-128"/>
                <a:cs typeface="ConduitITCStd-Medium"/>
              </a:rPr>
              <a:t>Q</a:t>
            </a:r>
            <a:r>
              <a:rPr lang="fr-FR" sz="2000" b="1" cap="small" spc="6" dirty="0">
                <a:solidFill>
                  <a:srgbClr val="FFFFFF"/>
                </a:solidFill>
                <a:latin typeface="Corbel" pitchFamily="34" charset="0"/>
                <a:ea typeface="MS Mincho" panose="02020609040205080304" pitchFamily="49" charset="-128"/>
                <a:cs typeface="ConduitITCStd-Medium"/>
              </a:rPr>
              <a:t>uelles évolutions possibles de notre territoire en 2050 ?</a:t>
            </a:r>
          </a:p>
        </p:txBody>
      </p:sp>
      <p:sp>
        <p:nvSpPr>
          <p:cNvPr id="17" name="Égal 16"/>
          <p:cNvSpPr/>
          <p:nvPr/>
        </p:nvSpPr>
        <p:spPr>
          <a:xfrm>
            <a:off x="4896277" y="2780928"/>
            <a:ext cx="1225520" cy="1270382"/>
          </a:xfrm>
          <a:prstGeom prst="mathEqual">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solidFill>
                <a:srgbClr val="000000"/>
              </a:solidFill>
              <a:latin typeface="Corbel" pitchFamily="34" charset="0"/>
            </a:endParaRPr>
          </a:p>
        </p:txBody>
      </p:sp>
      <p:sp>
        <p:nvSpPr>
          <p:cNvPr id="18" name="Arrondir un rectangle avec un coin diagonal 17"/>
          <p:cNvSpPr/>
          <p:nvPr/>
        </p:nvSpPr>
        <p:spPr>
          <a:xfrm>
            <a:off x="73479" y="2730500"/>
            <a:ext cx="1690209" cy="1536610"/>
          </a:xfrm>
          <a:prstGeom prst="round2DiagRect">
            <a:avLst/>
          </a:prstGeom>
          <a:solidFill>
            <a:srgbClr val="86A30D"/>
          </a:solidFill>
          <a:ln>
            <a:noFill/>
          </a:ln>
          <a:effectLst/>
        </p:spPr>
        <p:style>
          <a:lnRef idx="1">
            <a:schemeClr val="accent1"/>
          </a:lnRef>
          <a:fillRef idx="3">
            <a:schemeClr val="accent1"/>
          </a:fillRef>
          <a:effectRef idx="2">
            <a:schemeClr val="accent1"/>
          </a:effectRef>
          <a:fontRef idx="minor">
            <a:schemeClr val="lt1"/>
          </a:fontRef>
        </p:style>
        <p:txBody>
          <a:bodyPr tIns="0" anchor="ctr"/>
          <a:lstStyle/>
          <a:p>
            <a:pPr algn="ctr" eaLnBrk="1" hangingPunct="1">
              <a:lnSpc>
                <a:spcPct val="120000"/>
              </a:lnSpc>
              <a:defRPr/>
            </a:pPr>
            <a:r>
              <a:rPr lang="fr-FR" sz="2000" cap="small" spc="6" dirty="0">
                <a:solidFill>
                  <a:srgbClr val="FFFFFF"/>
                </a:solidFill>
                <a:latin typeface="Corbel" pitchFamily="34" charset="0"/>
                <a:ea typeface="MS Mincho" panose="02020609040205080304" pitchFamily="49" charset="-128"/>
                <a:cs typeface="ConduitITCStd-Medium"/>
              </a:rPr>
              <a:t>L</a:t>
            </a:r>
            <a:r>
              <a:rPr lang="fr-FR" sz="2000" b="1" cap="small" spc="6" dirty="0">
                <a:solidFill>
                  <a:srgbClr val="FFFFFF"/>
                </a:solidFill>
                <a:latin typeface="Corbel" pitchFamily="34" charset="0"/>
                <a:ea typeface="MS Mincho" panose="02020609040205080304" pitchFamily="49" charset="-128"/>
                <a:cs typeface="ConduitITCStd-Medium"/>
              </a:rPr>
              <a:t>e changement climatique</a:t>
            </a:r>
          </a:p>
        </p:txBody>
      </p:sp>
      <p:sp>
        <p:nvSpPr>
          <p:cNvPr id="20" name="Arrondir un rectangle avec un coin diagonal 19"/>
          <p:cNvSpPr/>
          <p:nvPr/>
        </p:nvSpPr>
        <p:spPr>
          <a:xfrm>
            <a:off x="2699793" y="5013176"/>
            <a:ext cx="2088232" cy="864096"/>
          </a:xfrm>
          <a:prstGeom prst="round2DiagRect">
            <a:avLst/>
          </a:prstGeom>
          <a:solidFill>
            <a:srgbClr val="5A6996"/>
          </a:solidFill>
          <a:ln>
            <a:noFill/>
          </a:ln>
          <a:effectLst/>
        </p:spPr>
        <p:style>
          <a:lnRef idx="0">
            <a:schemeClr val="accent1"/>
          </a:lnRef>
          <a:fillRef idx="0">
            <a:schemeClr val="accent1"/>
          </a:fillRef>
          <a:effectRef idx="0">
            <a:schemeClr val="accent1"/>
          </a:effectRef>
          <a:fontRef idx="minor">
            <a:schemeClr val="dk1"/>
          </a:fontRef>
        </p:style>
        <p:txBody>
          <a:bodyPr tIns="0"/>
          <a:lstStyle/>
          <a:p>
            <a:pPr algn="ctr" eaLnBrk="1" hangingPunct="1">
              <a:lnSpc>
                <a:spcPct val="120000"/>
              </a:lnSpc>
              <a:defRPr/>
            </a:pPr>
            <a:r>
              <a:rPr lang="fr-FR" sz="2000" cap="small" spc="6" dirty="0">
                <a:solidFill>
                  <a:srgbClr val="FFFFFF"/>
                </a:solidFill>
                <a:latin typeface="Corbel" pitchFamily="34" charset="0"/>
                <a:ea typeface="MS Mincho" panose="02020609040205080304" pitchFamily="49" charset="-128"/>
                <a:cs typeface="ConduitITCStd-Medium"/>
              </a:rPr>
              <a:t>L</a:t>
            </a:r>
            <a:r>
              <a:rPr lang="fr-FR" sz="2000" b="1" cap="small" spc="6" dirty="0">
                <a:solidFill>
                  <a:srgbClr val="FFFFFF"/>
                </a:solidFill>
                <a:latin typeface="Corbel" pitchFamily="34" charset="0"/>
                <a:ea typeface="MS Mincho" panose="02020609040205080304" pitchFamily="49" charset="-128"/>
                <a:cs typeface="ConduitITCStd-Medium"/>
              </a:rPr>
              <a:t>es changements globaux</a:t>
            </a:r>
            <a:endParaRPr lang="fr-FR" sz="2000" dirty="0">
              <a:solidFill>
                <a:srgbClr val="000000"/>
              </a:solidFill>
              <a:latin typeface="Corbel" pitchFamily="34" charset="0"/>
              <a:ea typeface="MS Mincho" panose="02020609040205080304" pitchFamily="49" charset="-128"/>
              <a:cs typeface="MinionPro-Regular"/>
            </a:endParaRPr>
          </a:p>
        </p:txBody>
      </p:sp>
      <p:sp>
        <p:nvSpPr>
          <p:cNvPr id="21" name="Text Box 6"/>
          <p:cNvSpPr txBox="1">
            <a:spLocks noChangeArrowheads="1"/>
          </p:cNvSpPr>
          <p:nvPr/>
        </p:nvSpPr>
        <p:spPr bwMode="auto">
          <a:xfrm>
            <a:off x="6678386" y="4021536"/>
            <a:ext cx="2268692" cy="47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5300">
                <a:solidFill>
                  <a:schemeClr val="tx1"/>
                </a:solidFill>
                <a:latin typeface="Times New Roman" panose="02020603050405020304" pitchFamily="18" charset="0"/>
              </a:defRPr>
            </a:lvl1pPr>
            <a:lvl2pPr marL="742950" indent="-285750">
              <a:spcBef>
                <a:spcPct val="20000"/>
              </a:spcBef>
              <a:buChar char="–"/>
              <a:defRPr sz="4700">
                <a:solidFill>
                  <a:schemeClr val="tx1"/>
                </a:solidFill>
                <a:latin typeface="Times New Roman" panose="02020603050405020304" pitchFamily="18" charset="0"/>
              </a:defRPr>
            </a:lvl2pPr>
            <a:lvl3pPr marL="1143000" indent="-228600">
              <a:spcBef>
                <a:spcPct val="20000"/>
              </a:spcBef>
              <a:buChar char="•"/>
              <a:defRPr sz="4000">
                <a:solidFill>
                  <a:schemeClr val="tx1"/>
                </a:solidFill>
                <a:latin typeface="Times New Roman" panose="02020603050405020304" pitchFamily="18" charset="0"/>
              </a:defRPr>
            </a:lvl3pPr>
            <a:lvl4pPr marL="1600200" indent="-228600">
              <a:spcBef>
                <a:spcPct val="20000"/>
              </a:spcBef>
              <a:buChar char="–"/>
              <a:defRPr sz="3300">
                <a:solidFill>
                  <a:schemeClr val="tx1"/>
                </a:solidFill>
                <a:latin typeface="Times New Roman" panose="02020603050405020304" pitchFamily="18" charset="0"/>
              </a:defRPr>
            </a:lvl4pPr>
            <a:lvl5pPr marL="2057400" indent="-228600">
              <a:spcBef>
                <a:spcPct val="20000"/>
              </a:spcBef>
              <a:buChar char="»"/>
              <a:defRPr sz="33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33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33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33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3300">
                <a:solidFill>
                  <a:schemeClr val="tx1"/>
                </a:solidFill>
                <a:latin typeface="Times New Roman" panose="02020603050405020304" pitchFamily="18" charset="0"/>
              </a:defRPr>
            </a:lvl9pPr>
          </a:lstStyle>
          <a:p>
            <a:pPr eaLnBrk="1" hangingPunct="1">
              <a:spcBef>
                <a:spcPct val="50000"/>
              </a:spcBef>
              <a:buClr>
                <a:srgbClr val="86A30D"/>
              </a:buClr>
              <a:buFontTx/>
              <a:buNone/>
            </a:pPr>
            <a:r>
              <a:rPr lang="fr-FR" altLang="fr-FR" sz="1371">
                <a:solidFill>
                  <a:srgbClr val="86A30D"/>
                </a:solidFill>
                <a:latin typeface="Corbel" pitchFamily="34" charset="0"/>
              </a:rPr>
              <a:t>. </a:t>
            </a:r>
            <a:r>
              <a:rPr lang="fr-FR" altLang="fr-FR" sz="1828">
                <a:solidFill>
                  <a:srgbClr val="86A30D"/>
                </a:solidFill>
                <a:latin typeface="Corbel" pitchFamily="34" charset="0"/>
                <a:ea typeface="MS Mincho" panose="02020609040205080304" pitchFamily="49" charset="-128"/>
                <a:cs typeface="Times New Roman" panose="02020603050405020304" pitchFamily="18" charset="0"/>
              </a:rPr>
              <a:t>P</a:t>
            </a:r>
            <a:r>
              <a:rPr lang="fr-FR" altLang="fr-FR" sz="1371">
                <a:solidFill>
                  <a:srgbClr val="86A30D"/>
                </a:solidFill>
                <a:latin typeface="Corbel" pitchFamily="34" charset="0"/>
              </a:rPr>
              <a:t>artage de la ressource ?</a:t>
            </a:r>
          </a:p>
          <a:p>
            <a:pPr eaLnBrk="1" hangingPunct="1">
              <a:spcBef>
                <a:spcPct val="0"/>
              </a:spcBef>
              <a:buFontTx/>
              <a:buNone/>
            </a:pPr>
            <a:endParaRPr lang="fr-FR" altLang="fr-FR" sz="629">
              <a:solidFill>
                <a:srgbClr val="000000"/>
              </a:solidFill>
              <a:latin typeface="Corbel" pitchFamily="34" charset="0"/>
            </a:endParaRPr>
          </a:p>
        </p:txBody>
      </p:sp>
      <p:sp>
        <p:nvSpPr>
          <p:cNvPr id="22" name="Text Box 6"/>
          <p:cNvSpPr txBox="1">
            <a:spLocks noChangeArrowheads="1"/>
          </p:cNvSpPr>
          <p:nvPr/>
        </p:nvSpPr>
        <p:spPr bwMode="auto">
          <a:xfrm>
            <a:off x="6679292" y="4317264"/>
            <a:ext cx="2268691" cy="47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5300">
                <a:solidFill>
                  <a:schemeClr val="tx1"/>
                </a:solidFill>
                <a:latin typeface="Times New Roman" panose="02020603050405020304" pitchFamily="18" charset="0"/>
              </a:defRPr>
            </a:lvl1pPr>
            <a:lvl2pPr marL="742950" indent="-285750">
              <a:spcBef>
                <a:spcPct val="20000"/>
              </a:spcBef>
              <a:buChar char="–"/>
              <a:defRPr sz="4700">
                <a:solidFill>
                  <a:schemeClr val="tx1"/>
                </a:solidFill>
                <a:latin typeface="Times New Roman" panose="02020603050405020304" pitchFamily="18" charset="0"/>
              </a:defRPr>
            </a:lvl2pPr>
            <a:lvl3pPr marL="1143000" indent="-228600">
              <a:spcBef>
                <a:spcPct val="20000"/>
              </a:spcBef>
              <a:buChar char="•"/>
              <a:defRPr sz="4000">
                <a:solidFill>
                  <a:schemeClr val="tx1"/>
                </a:solidFill>
                <a:latin typeface="Times New Roman" panose="02020603050405020304" pitchFamily="18" charset="0"/>
              </a:defRPr>
            </a:lvl3pPr>
            <a:lvl4pPr marL="1600200" indent="-228600">
              <a:spcBef>
                <a:spcPct val="20000"/>
              </a:spcBef>
              <a:buChar char="–"/>
              <a:defRPr sz="3300">
                <a:solidFill>
                  <a:schemeClr val="tx1"/>
                </a:solidFill>
                <a:latin typeface="Times New Roman" panose="02020603050405020304" pitchFamily="18" charset="0"/>
              </a:defRPr>
            </a:lvl4pPr>
            <a:lvl5pPr marL="2057400" indent="-228600">
              <a:spcBef>
                <a:spcPct val="20000"/>
              </a:spcBef>
              <a:buChar char="»"/>
              <a:defRPr sz="33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33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33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33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3300">
                <a:solidFill>
                  <a:schemeClr val="tx1"/>
                </a:solidFill>
                <a:latin typeface="Times New Roman" panose="02020603050405020304" pitchFamily="18" charset="0"/>
              </a:defRPr>
            </a:lvl9pPr>
          </a:lstStyle>
          <a:p>
            <a:pPr eaLnBrk="1" hangingPunct="1">
              <a:spcBef>
                <a:spcPct val="50000"/>
              </a:spcBef>
              <a:buClr>
                <a:srgbClr val="86A30D"/>
              </a:buClr>
              <a:buFontTx/>
              <a:buNone/>
            </a:pPr>
            <a:r>
              <a:rPr lang="fr-FR" altLang="fr-FR" sz="1371" dirty="0">
                <a:solidFill>
                  <a:srgbClr val="86A30D"/>
                </a:solidFill>
                <a:latin typeface="Corbel" pitchFamily="34" charset="0"/>
              </a:rPr>
              <a:t>. </a:t>
            </a:r>
            <a:r>
              <a:rPr lang="fr-FR" altLang="fr-FR" sz="1828" dirty="0">
                <a:solidFill>
                  <a:srgbClr val="86A30D"/>
                </a:solidFill>
                <a:latin typeface="Corbel" pitchFamily="34" charset="0"/>
                <a:ea typeface="MS Mincho" panose="02020609040205080304" pitchFamily="49" charset="-128"/>
                <a:cs typeface="Times New Roman" panose="02020603050405020304" pitchFamily="18" charset="0"/>
              </a:rPr>
              <a:t>I</a:t>
            </a:r>
            <a:r>
              <a:rPr lang="fr-FR" altLang="fr-FR" sz="1371" dirty="0">
                <a:solidFill>
                  <a:srgbClr val="86A30D"/>
                </a:solidFill>
                <a:latin typeface="Corbel" pitchFamily="34" charset="0"/>
              </a:rPr>
              <a:t>mpacts écologiques ?</a:t>
            </a:r>
          </a:p>
          <a:p>
            <a:pPr eaLnBrk="1" hangingPunct="1">
              <a:spcBef>
                <a:spcPct val="0"/>
              </a:spcBef>
              <a:buFontTx/>
              <a:buNone/>
            </a:pPr>
            <a:endParaRPr lang="fr-FR" altLang="fr-FR" sz="629" dirty="0">
              <a:solidFill>
                <a:srgbClr val="000000"/>
              </a:solidFill>
              <a:latin typeface="Corbel" pitchFamily="34" charset="0"/>
            </a:endParaRPr>
          </a:p>
        </p:txBody>
      </p:sp>
      <p:sp>
        <p:nvSpPr>
          <p:cNvPr id="23" name="Text Box 6"/>
          <p:cNvSpPr txBox="1">
            <a:spLocks noChangeArrowheads="1"/>
          </p:cNvSpPr>
          <p:nvPr/>
        </p:nvSpPr>
        <p:spPr bwMode="auto">
          <a:xfrm>
            <a:off x="6678386" y="4638393"/>
            <a:ext cx="2268692" cy="47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5300">
                <a:solidFill>
                  <a:schemeClr val="tx1"/>
                </a:solidFill>
                <a:latin typeface="Times New Roman" panose="02020603050405020304" pitchFamily="18" charset="0"/>
              </a:defRPr>
            </a:lvl1pPr>
            <a:lvl2pPr marL="742950" indent="-285750">
              <a:spcBef>
                <a:spcPct val="20000"/>
              </a:spcBef>
              <a:buChar char="–"/>
              <a:defRPr sz="4700">
                <a:solidFill>
                  <a:schemeClr val="tx1"/>
                </a:solidFill>
                <a:latin typeface="Times New Roman" panose="02020603050405020304" pitchFamily="18" charset="0"/>
              </a:defRPr>
            </a:lvl2pPr>
            <a:lvl3pPr marL="1143000" indent="-228600">
              <a:spcBef>
                <a:spcPct val="20000"/>
              </a:spcBef>
              <a:buChar char="•"/>
              <a:defRPr sz="4000">
                <a:solidFill>
                  <a:schemeClr val="tx1"/>
                </a:solidFill>
                <a:latin typeface="Times New Roman" panose="02020603050405020304" pitchFamily="18" charset="0"/>
              </a:defRPr>
            </a:lvl3pPr>
            <a:lvl4pPr marL="1600200" indent="-228600">
              <a:spcBef>
                <a:spcPct val="20000"/>
              </a:spcBef>
              <a:buChar char="–"/>
              <a:defRPr sz="3300">
                <a:solidFill>
                  <a:schemeClr val="tx1"/>
                </a:solidFill>
                <a:latin typeface="Times New Roman" panose="02020603050405020304" pitchFamily="18" charset="0"/>
              </a:defRPr>
            </a:lvl4pPr>
            <a:lvl5pPr marL="2057400" indent="-228600">
              <a:spcBef>
                <a:spcPct val="20000"/>
              </a:spcBef>
              <a:buChar char="»"/>
              <a:defRPr sz="33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33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33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33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3300">
                <a:solidFill>
                  <a:schemeClr val="tx1"/>
                </a:solidFill>
                <a:latin typeface="Times New Roman" panose="02020603050405020304" pitchFamily="18" charset="0"/>
              </a:defRPr>
            </a:lvl9pPr>
          </a:lstStyle>
          <a:p>
            <a:pPr eaLnBrk="1" hangingPunct="1">
              <a:spcBef>
                <a:spcPct val="50000"/>
              </a:spcBef>
              <a:buClr>
                <a:srgbClr val="86A30D"/>
              </a:buClr>
              <a:buFontTx/>
              <a:buNone/>
            </a:pPr>
            <a:r>
              <a:rPr lang="fr-FR" altLang="fr-FR" sz="1371" dirty="0">
                <a:solidFill>
                  <a:srgbClr val="86A30D"/>
                </a:solidFill>
                <a:latin typeface="Corbel" pitchFamily="34" charset="0"/>
              </a:rPr>
              <a:t>. </a:t>
            </a:r>
            <a:r>
              <a:rPr lang="fr-FR" altLang="fr-FR" sz="1828" dirty="0">
                <a:solidFill>
                  <a:srgbClr val="86A30D"/>
                </a:solidFill>
                <a:latin typeface="Corbel" pitchFamily="34" charset="0"/>
                <a:ea typeface="MS Mincho" panose="02020609040205080304" pitchFamily="49" charset="-128"/>
                <a:cs typeface="Times New Roman" panose="02020603050405020304" pitchFamily="18" charset="0"/>
              </a:rPr>
              <a:t>A</a:t>
            </a:r>
            <a:r>
              <a:rPr lang="fr-FR" altLang="fr-FR" sz="1371" dirty="0">
                <a:solidFill>
                  <a:srgbClr val="86A30D"/>
                </a:solidFill>
                <a:latin typeface="Corbel" pitchFamily="34" charset="0"/>
              </a:rPr>
              <a:t>ctivités économiques ?</a:t>
            </a:r>
          </a:p>
          <a:p>
            <a:pPr eaLnBrk="1" hangingPunct="1">
              <a:spcBef>
                <a:spcPct val="0"/>
              </a:spcBef>
              <a:buFontTx/>
              <a:buNone/>
            </a:pPr>
            <a:endParaRPr lang="fr-FR" altLang="fr-FR" sz="629" dirty="0">
              <a:solidFill>
                <a:srgbClr val="000000"/>
              </a:solidFill>
              <a:latin typeface="Corbel" pitchFamily="34" charset="0"/>
            </a:endParaRPr>
          </a:p>
        </p:txBody>
      </p:sp>
      <p:sp>
        <p:nvSpPr>
          <p:cNvPr id="24" name="Text Box 6"/>
          <p:cNvSpPr txBox="1">
            <a:spLocks noChangeArrowheads="1"/>
          </p:cNvSpPr>
          <p:nvPr/>
        </p:nvSpPr>
        <p:spPr bwMode="auto">
          <a:xfrm>
            <a:off x="6674757" y="5002158"/>
            <a:ext cx="2268692" cy="47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5300">
                <a:solidFill>
                  <a:schemeClr val="tx1"/>
                </a:solidFill>
                <a:latin typeface="Times New Roman" panose="02020603050405020304" pitchFamily="18" charset="0"/>
              </a:defRPr>
            </a:lvl1pPr>
            <a:lvl2pPr marL="742950" indent="-285750">
              <a:spcBef>
                <a:spcPct val="20000"/>
              </a:spcBef>
              <a:buChar char="–"/>
              <a:defRPr sz="4700">
                <a:solidFill>
                  <a:schemeClr val="tx1"/>
                </a:solidFill>
                <a:latin typeface="Times New Roman" panose="02020603050405020304" pitchFamily="18" charset="0"/>
              </a:defRPr>
            </a:lvl2pPr>
            <a:lvl3pPr marL="1143000" indent="-228600">
              <a:spcBef>
                <a:spcPct val="20000"/>
              </a:spcBef>
              <a:buChar char="•"/>
              <a:defRPr sz="4000">
                <a:solidFill>
                  <a:schemeClr val="tx1"/>
                </a:solidFill>
                <a:latin typeface="Times New Roman" panose="02020603050405020304" pitchFamily="18" charset="0"/>
              </a:defRPr>
            </a:lvl3pPr>
            <a:lvl4pPr marL="1600200" indent="-228600">
              <a:spcBef>
                <a:spcPct val="20000"/>
              </a:spcBef>
              <a:buChar char="–"/>
              <a:defRPr sz="3300">
                <a:solidFill>
                  <a:schemeClr val="tx1"/>
                </a:solidFill>
                <a:latin typeface="Times New Roman" panose="02020603050405020304" pitchFamily="18" charset="0"/>
              </a:defRPr>
            </a:lvl4pPr>
            <a:lvl5pPr marL="2057400" indent="-228600">
              <a:spcBef>
                <a:spcPct val="20000"/>
              </a:spcBef>
              <a:buChar char="»"/>
              <a:defRPr sz="33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33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33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33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3300">
                <a:solidFill>
                  <a:schemeClr val="tx1"/>
                </a:solidFill>
                <a:latin typeface="Times New Roman" panose="02020603050405020304" pitchFamily="18" charset="0"/>
              </a:defRPr>
            </a:lvl9pPr>
          </a:lstStyle>
          <a:p>
            <a:pPr eaLnBrk="1" hangingPunct="1">
              <a:spcBef>
                <a:spcPct val="50000"/>
              </a:spcBef>
              <a:buClr>
                <a:srgbClr val="86A30D"/>
              </a:buClr>
              <a:buFontTx/>
              <a:buNone/>
            </a:pPr>
            <a:r>
              <a:rPr lang="fr-FR" altLang="fr-FR" sz="1371" dirty="0">
                <a:solidFill>
                  <a:srgbClr val="86A30D"/>
                </a:solidFill>
                <a:latin typeface="Corbel" pitchFamily="34" charset="0"/>
              </a:rPr>
              <a:t>. </a:t>
            </a:r>
            <a:r>
              <a:rPr lang="fr-FR" altLang="fr-FR" sz="1828" dirty="0">
                <a:solidFill>
                  <a:srgbClr val="86A30D"/>
                </a:solidFill>
                <a:latin typeface="Corbel" pitchFamily="34" charset="0"/>
                <a:ea typeface="MS Mincho" panose="02020609040205080304" pitchFamily="49" charset="-128"/>
                <a:cs typeface="Times New Roman" panose="02020603050405020304" pitchFamily="18" charset="0"/>
              </a:rPr>
              <a:t>R</a:t>
            </a:r>
            <a:r>
              <a:rPr lang="fr-FR" altLang="fr-FR" sz="1371" dirty="0">
                <a:solidFill>
                  <a:srgbClr val="86A30D"/>
                </a:solidFill>
                <a:latin typeface="Corbel" pitchFamily="34" charset="0"/>
              </a:rPr>
              <a:t>isque inondation ?</a:t>
            </a:r>
          </a:p>
          <a:p>
            <a:pPr eaLnBrk="1" hangingPunct="1">
              <a:spcBef>
                <a:spcPct val="0"/>
              </a:spcBef>
              <a:buFontTx/>
              <a:buNone/>
            </a:pPr>
            <a:endParaRPr lang="fr-FR" altLang="fr-FR" sz="629" dirty="0">
              <a:solidFill>
                <a:srgbClr val="000000"/>
              </a:solidFill>
              <a:latin typeface="Corbel" pitchFamily="34" charset="0"/>
            </a:endParaRPr>
          </a:p>
        </p:txBody>
      </p:sp>
      <p:sp>
        <p:nvSpPr>
          <p:cNvPr id="25" name="Arrondir un rectangle avec un coin diagonal 24"/>
          <p:cNvSpPr/>
          <p:nvPr/>
        </p:nvSpPr>
        <p:spPr>
          <a:xfrm>
            <a:off x="6483694" y="3559524"/>
            <a:ext cx="2336778" cy="472924"/>
          </a:xfrm>
          <a:prstGeom prst="round2DiagRect">
            <a:avLst/>
          </a:prstGeom>
          <a:solidFill>
            <a:srgbClr val="5A6996"/>
          </a:solidFill>
          <a:ln>
            <a:noFill/>
          </a:ln>
          <a:effectLst/>
        </p:spPr>
        <p:style>
          <a:lnRef idx="0">
            <a:schemeClr val="accent1"/>
          </a:lnRef>
          <a:fillRef idx="0">
            <a:schemeClr val="accent1"/>
          </a:fillRef>
          <a:effectRef idx="0">
            <a:schemeClr val="accent1"/>
          </a:effectRef>
          <a:fontRef idx="minor">
            <a:schemeClr val="dk1"/>
          </a:fontRef>
        </p:style>
        <p:txBody>
          <a:bodyPr lIns="0" tIns="0" rIns="0" bIns="0" anchor="ctr" anchorCtr="1"/>
          <a:lstStyle/>
          <a:p>
            <a:pPr algn="ctr" eaLnBrk="1" hangingPunct="1">
              <a:lnSpc>
                <a:spcPct val="120000"/>
              </a:lnSpc>
              <a:spcAft>
                <a:spcPts val="343"/>
              </a:spcAft>
              <a:defRPr/>
            </a:pPr>
            <a:r>
              <a:rPr lang="fr-FR" sz="2000" cap="small" spc="6" dirty="0">
                <a:solidFill>
                  <a:srgbClr val="FFFFFF"/>
                </a:solidFill>
                <a:latin typeface="Corbel" pitchFamily="34" charset="0"/>
                <a:ea typeface="MS Mincho" panose="02020609040205080304" pitchFamily="49" charset="-128"/>
                <a:cs typeface="ConduitITCStd-Medium"/>
              </a:rPr>
              <a:t>Q</a:t>
            </a:r>
            <a:r>
              <a:rPr lang="fr-FR" sz="2000" b="1" cap="small" spc="6" dirty="0">
                <a:solidFill>
                  <a:srgbClr val="FFFFFF"/>
                </a:solidFill>
                <a:latin typeface="Corbel" pitchFamily="34" charset="0"/>
                <a:ea typeface="MS Mincho" panose="02020609040205080304" pitchFamily="49" charset="-128"/>
                <a:cs typeface="ConduitITCStd-Medium"/>
              </a:rPr>
              <a:t>uels enjeux ?</a:t>
            </a:r>
            <a:endParaRPr lang="fr-FR" sz="2000" b="1" spc="6" dirty="0">
              <a:solidFill>
                <a:srgbClr val="FFFFFF"/>
              </a:solidFill>
              <a:latin typeface="Corbel" pitchFamily="34" charset="0"/>
              <a:ea typeface="MS Mincho" panose="02020609040205080304" pitchFamily="49" charset="-128"/>
              <a:cs typeface="ConduitITCStd-Medium"/>
            </a:endParaRPr>
          </a:p>
        </p:txBody>
      </p:sp>
      <p:sp>
        <p:nvSpPr>
          <p:cNvPr id="26" name="Arrondir un rectangle avec un coin diagonal 25"/>
          <p:cNvSpPr/>
          <p:nvPr/>
        </p:nvSpPr>
        <p:spPr>
          <a:xfrm>
            <a:off x="6483694" y="2033674"/>
            <a:ext cx="2336778" cy="846645"/>
          </a:xfrm>
          <a:prstGeom prst="round2DiagRect">
            <a:avLst/>
          </a:prstGeom>
          <a:solidFill>
            <a:srgbClr val="5A6996"/>
          </a:solidFill>
          <a:ln>
            <a:noFill/>
          </a:ln>
          <a:effectLst/>
        </p:spPr>
        <p:style>
          <a:lnRef idx="0">
            <a:schemeClr val="accent1"/>
          </a:lnRef>
          <a:fillRef idx="0">
            <a:schemeClr val="accent1"/>
          </a:fillRef>
          <a:effectRef idx="0">
            <a:schemeClr val="accent1"/>
          </a:effectRef>
          <a:fontRef idx="minor">
            <a:schemeClr val="dk1"/>
          </a:fontRef>
        </p:style>
        <p:txBody>
          <a:bodyPr lIns="0" tIns="0" rIns="0" bIns="0" anchor="ctr" anchorCtr="1"/>
          <a:lstStyle/>
          <a:p>
            <a:pPr algn="ctr" eaLnBrk="1" hangingPunct="1">
              <a:lnSpc>
                <a:spcPct val="120000"/>
              </a:lnSpc>
              <a:spcAft>
                <a:spcPts val="343"/>
              </a:spcAft>
              <a:defRPr/>
            </a:pPr>
            <a:r>
              <a:rPr lang="fr-FR" sz="2000" cap="small" spc="6" dirty="0">
                <a:solidFill>
                  <a:srgbClr val="FFFFFF"/>
                </a:solidFill>
                <a:latin typeface="Corbel" pitchFamily="34" charset="0"/>
                <a:ea typeface="MS Mincho" panose="02020609040205080304" pitchFamily="49" charset="-128"/>
                <a:cs typeface="ConduitITCStd-Medium"/>
              </a:rPr>
              <a:t>Q</a:t>
            </a:r>
            <a:r>
              <a:rPr lang="fr-FR" sz="2000" b="1" cap="small" spc="6" dirty="0">
                <a:solidFill>
                  <a:srgbClr val="FFFFFF"/>
                </a:solidFill>
                <a:latin typeface="Corbel" pitchFamily="34" charset="0"/>
                <a:ea typeface="MS Mincho" panose="02020609040205080304" pitchFamily="49" charset="-128"/>
                <a:cs typeface="ConduitITCStd-Medium"/>
              </a:rPr>
              <a:t>uel avenir pour la ressource en eau ?</a:t>
            </a:r>
          </a:p>
        </p:txBody>
      </p:sp>
      <p:sp>
        <p:nvSpPr>
          <p:cNvPr id="27" name="Flèche droite rayée 26"/>
          <p:cNvSpPr/>
          <p:nvPr/>
        </p:nvSpPr>
        <p:spPr>
          <a:xfrm rot="5400000">
            <a:off x="7314641" y="1325394"/>
            <a:ext cx="665522" cy="648077"/>
          </a:xfrm>
          <a:prstGeom prst="stripedRightArrow">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000">
              <a:solidFill>
                <a:srgbClr val="FFFFFF"/>
              </a:solidFill>
              <a:latin typeface="Corbel" pitchFamily="34" charset="0"/>
            </a:endParaRPr>
          </a:p>
        </p:txBody>
      </p:sp>
      <p:sp>
        <p:nvSpPr>
          <p:cNvPr id="28" name="Flèche droite rayée 27"/>
          <p:cNvSpPr/>
          <p:nvPr/>
        </p:nvSpPr>
        <p:spPr>
          <a:xfrm rot="5400000">
            <a:off x="7331529" y="2906364"/>
            <a:ext cx="631747" cy="648077"/>
          </a:xfrm>
          <a:prstGeom prst="stripedRightArrow">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000">
              <a:solidFill>
                <a:srgbClr val="FFFFFF"/>
              </a:solidFill>
              <a:latin typeface="Corbel" pitchFamily="34" charset="0"/>
            </a:endParaRPr>
          </a:p>
        </p:txBody>
      </p:sp>
      <p:sp>
        <p:nvSpPr>
          <p:cNvPr id="29" name="Flèche droite rayée 28"/>
          <p:cNvSpPr/>
          <p:nvPr/>
        </p:nvSpPr>
        <p:spPr>
          <a:xfrm rot="5400000">
            <a:off x="7359371" y="5330728"/>
            <a:ext cx="576062" cy="648077"/>
          </a:xfrm>
          <a:prstGeom prst="stripedRightArrow">
            <a:avLst/>
          </a:prstGeom>
          <a:solidFill>
            <a:srgbClr val="D6D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solidFill>
                <a:srgbClr val="FFFFFF"/>
              </a:solidFill>
              <a:latin typeface="Corbel" pitchFamily="34" charset="0"/>
            </a:endParaRPr>
          </a:p>
        </p:txBody>
      </p:sp>
      <p:sp>
        <p:nvSpPr>
          <p:cNvPr id="30" name="Arrondir un rectangle avec un coin diagonal 29"/>
          <p:cNvSpPr/>
          <p:nvPr/>
        </p:nvSpPr>
        <p:spPr>
          <a:xfrm>
            <a:off x="6483694" y="5980390"/>
            <a:ext cx="2336778" cy="760978"/>
          </a:xfrm>
          <a:prstGeom prst="round2DiagRect">
            <a:avLst/>
          </a:prstGeom>
          <a:solidFill>
            <a:srgbClr val="5A6996"/>
          </a:solidFill>
          <a:ln>
            <a:noFill/>
          </a:ln>
          <a:effectLst/>
        </p:spPr>
        <p:style>
          <a:lnRef idx="0">
            <a:schemeClr val="accent1"/>
          </a:lnRef>
          <a:fillRef idx="0">
            <a:schemeClr val="accent1"/>
          </a:fillRef>
          <a:effectRef idx="0">
            <a:schemeClr val="accent1"/>
          </a:effectRef>
          <a:fontRef idx="minor">
            <a:schemeClr val="dk1"/>
          </a:fontRef>
        </p:style>
        <p:txBody>
          <a:bodyPr lIns="0" tIns="0" rIns="0" bIns="0" anchor="ctr" anchorCtr="1"/>
          <a:lstStyle/>
          <a:p>
            <a:pPr algn="ctr" eaLnBrk="1" hangingPunct="1">
              <a:lnSpc>
                <a:spcPct val="120000"/>
              </a:lnSpc>
              <a:spcAft>
                <a:spcPts val="343"/>
              </a:spcAft>
              <a:defRPr/>
            </a:pPr>
            <a:r>
              <a:rPr lang="fr-FR" sz="2000" cap="small" spc="6" dirty="0">
                <a:solidFill>
                  <a:srgbClr val="FFFFFF"/>
                </a:solidFill>
                <a:latin typeface="Corbel" pitchFamily="34" charset="0"/>
                <a:ea typeface="MS Mincho" panose="02020609040205080304" pitchFamily="49" charset="-128"/>
                <a:cs typeface="ConduitITCStd-Medium"/>
              </a:rPr>
              <a:t>Q</a:t>
            </a:r>
            <a:r>
              <a:rPr lang="fr-FR" sz="2000" b="1" cap="small" spc="6" dirty="0">
                <a:solidFill>
                  <a:srgbClr val="FFFFFF"/>
                </a:solidFill>
                <a:latin typeface="Corbel" pitchFamily="34" charset="0"/>
                <a:ea typeface="MS Mincho" panose="02020609040205080304" pitchFamily="49" charset="-128"/>
                <a:cs typeface="ConduitITCStd-Medium"/>
              </a:rPr>
              <a:t>uelle planification ?</a:t>
            </a:r>
            <a:endParaRPr lang="fr-FR" sz="2000" b="1" spc="6" dirty="0">
              <a:solidFill>
                <a:srgbClr val="FFFFFF"/>
              </a:solidFill>
              <a:latin typeface="Corbel" pitchFamily="34" charset="0"/>
              <a:ea typeface="MS Mincho" panose="02020609040205080304" pitchFamily="49" charset="-128"/>
              <a:cs typeface="ConduitITCStd-Medium"/>
            </a:endParaRPr>
          </a:p>
        </p:txBody>
      </p:sp>
      <p:sp>
        <p:nvSpPr>
          <p:cNvPr id="32" name="ZoneTexte 2"/>
          <p:cNvSpPr txBox="1">
            <a:spLocks noChangeArrowheads="1"/>
          </p:cNvSpPr>
          <p:nvPr/>
        </p:nvSpPr>
        <p:spPr bwMode="auto">
          <a:xfrm>
            <a:off x="166612" y="1482508"/>
            <a:ext cx="20196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fr-FR" altLang="fr-FR" b="1" dirty="0">
                <a:solidFill>
                  <a:srgbClr val="D6D100"/>
                </a:solidFill>
                <a:latin typeface="Corbel" pitchFamily="34" charset="0"/>
              </a:rPr>
              <a:t>POURQUOI ?</a:t>
            </a:r>
          </a:p>
        </p:txBody>
      </p:sp>
    </p:spTree>
    <p:extLst>
      <p:ext uri="{BB962C8B-B14F-4D97-AF65-F5344CB8AC3E}">
        <p14:creationId xmlns:p14="http://schemas.microsoft.com/office/powerpoint/2010/main" val="132093431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p:cNvSpPr txBox="1"/>
          <p:nvPr>
            <p:custDataLst>
              <p:tags r:id="rId1"/>
            </p:custDataLst>
          </p:nvPr>
        </p:nvSpPr>
        <p:spPr>
          <a:xfrm>
            <a:off x="179512" y="188640"/>
            <a:ext cx="8425184"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Objectifs et enjeux</a:t>
            </a:r>
            <a:endParaRPr lang="fr-FR" sz="3200" dirty="0">
              <a:latin typeface="Corbel" pitchFamily="34" charset="0"/>
            </a:endParaRPr>
          </a:p>
        </p:txBody>
      </p:sp>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251520" y="1052736"/>
            <a:ext cx="5566707" cy="5539978"/>
          </a:xfrm>
          <a:prstGeom prst="rect">
            <a:avLst/>
          </a:prstGeom>
          <a:noFill/>
        </p:spPr>
        <p:txBody>
          <a:bodyPr wrap="square">
            <a:spAutoFit/>
          </a:bodyPr>
          <a:lstStyle/>
          <a:p>
            <a:pPr lvl="0" algn="just" eaLnBrk="1" hangingPunct="1">
              <a:spcBef>
                <a:spcPct val="20000"/>
              </a:spcBef>
              <a:buFont typeface="Wingdings" pitchFamily="2" charset="2"/>
              <a:buChar char="§"/>
              <a:defRPr/>
            </a:pPr>
            <a:endParaRPr lang="fr-FR" altLang="fr-FR" sz="2000" dirty="0">
              <a:solidFill>
                <a:srgbClr val="002060"/>
              </a:solidFill>
              <a:latin typeface="Corbel" pitchFamily="34" charset="0"/>
              <a:ea typeface="ヒラギノ角ゴ Pro W3" pitchFamily="-104" charset="-128"/>
            </a:endParaRPr>
          </a:p>
          <a:p>
            <a:pPr lvl="0" algn="just" eaLnBrk="1" hangingPunct="1">
              <a:spcBef>
                <a:spcPct val="20000"/>
              </a:spcBef>
              <a:buFont typeface="Wingdings" pitchFamily="2" charset="2"/>
              <a:buChar char="§"/>
              <a:defRPr/>
            </a:pPr>
            <a:r>
              <a:rPr lang="fr-FR" altLang="fr-FR" sz="2000" dirty="0">
                <a:solidFill>
                  <a:srgbClr val="002060"/>
                </a:solidFill>
                <a:latin typeface="Corbel" pitchFamily="34" charset="0"/>
                <a:ea typeface="ヒラギノ角ゴ Pro W3" pitchFamily="-104" charset="-128"/>
              </a:rPr>
              <a:t> </a:t>
            </a:r>
            <a:r>
              <a:rPr lang="fr-FR" altLang="fr-FR" sz="2000" b="1" dirty="0">
                <a:solidFill>
                  <a:srgbClr val="002060"/>
                </a:solidFill>
                <a:latin typeface="Corbel" pitchFamily="34" charset="0"/>
                <a:ea typeface="ヒラギノ角ゴ Pro W3" pitchFamily="-104" charset="-128"/>
              </a:rPr>
              <a:t>Températures </a:t>
            </a:r>
            <a:r>
              <a:rPr lang="fr-FR" altLang="fr-FR" sz="2000" dirty="0">
                <a:solidFill>
                  <a:srgbClr val="002060"/>
                </a:solidFill>
                <a:latin typeface="Corbel" pitchFamily="34" charset="0"/>
                <a:ea typeface="ヒラギノ角ゴ Pro W3" pitchFamily="-104" charset="-128"/>
              </a:rPr>
              <a:t>: </a:t>
            </a:r>
            <a:r>
              <a:rPr lang="fr-FR" altLang="fr-FR" sz="2000" b="1" dirty="0">
                <a:solidFill>
                  <a:srgbClr val="002060"/>
                </a:solidFill>
                <a:latin typeface="Corbel" pitchFamily="34" charset="0"/>
                <a:ea typeface="ヒラギノ角ゴ Pro W3" pitchFamily="-104" charset="-128"/>
              </a:rPr>
              <a:t>+1 à +</a:t>
            </a:r>
            <a:r>
              <a:rPr lang="fr-FR" altLang="fr-FR" sz="2000" b="1" dirty="0" smtClean="0">
                <a:solidFill>
                  <a:srgbClr val="002060"/>
                </a:solidFill>
                <a:latin typeface="Corbel" pitchFamily="34" charset="0"/>
                <a:ea typeface="ヒラギノ角ゴ Pro W3" pitchFamily="-104" charset="-128"/>
              </a:rPr>
              <a:t>1,5°C</a:t>
            </a:r>
            <a:r>
              <a:rPr lang="fr-FR" altLang="fr-FR" sz="2000" dirty="0" smtClean="0">
                <a:solidFill>
                  <a:srgbClr val="002060"/>
                </a:solidFill>
                <a:latin typeface="Corbel" pitchFamily="34" charset="0"/>
                <a:ea typeface="ヒラギノ角ゴ Pro W3" pitchFamily="-104" charset="-128"/>
              </a:rPr>
              <a:t> </a:t>
            </a:r>
            <a:r>
              <a:rPr lang="fr-FR" altLang="fr-FR" sz="2000" dirty="0">
                <a:solidFill>
                  <a:srgbClr val="002060"/>
                </a:solidFill>
                <a:latin typeface="Corbel" pitchFamily="34" charset="0"/>
                <a:ea typeface="ヒラギノ角ゴ Pro W3" pitchFamily="-104" charset="-128"/>
              </a:rPr>
              <a:t>et des </a:t>
            </a:r>
            <a:r>
              <a:rPr lang="fr-FR" altLang="fr-FR" sz="2000" b="1" dirty="0">
                <a:solidFill>
                  <a:srgbClr val="002060"/>
                </a:solidFill>
                <a:latin typeface="Corbel" pitchFamily="34" charset="0"/>
                <a:ea typeface="ヒラギノ角ゴ Pro W3" pitchFamily="-104" charset="-128"/>
              </a:rPr>
              <a:t>canicules 2x plus fréquentes</a:t>
            </a:r>
          </a:p>
          <a:p>
            <a:pPr lvl="0" algn="just" eaLnBrk="1" hangingPunct="1">
              <a:spcBef>
                <a:spcPct val="20000"/>
              </a:spcBef>
              <a:buFont typeface="Wingdings" pitchFamily="2" charset="2"/>
              <a:buChar char="§"/>
              <a:defRPr/>
            </a:pPr>
            <a:r>
              <a:rPr lang="fr-FR" altLang="fr-FR" sz="2000" b="1" dirty="0">
                <a:solidFill>
                  <a:srgbClr val="002060"/>
                </a:solidFill>
                <a:latin typeface="Corbel" pitchFamily="34" charset="0"/>
                <a:ea typeface="ヒラギノ角ゴ Pro W3" pitchFamily="-104" charset="-128"/>
              </a:rPr>
              <a:t> ETP en nette augmentation</a:t>
            </a:r>
          </a:p>
          <a:p>
            <a:pPr lvl="0" algn="just" eaLnBrk="1" hangingPunct="1">
              <a:spcBef>
                <a:spcPct val="20000"/>
              </a:spcBef>
              <a:buFont typeface="Wingdings" pitchFamily="2" charset="2"/>
              <a:buChar char="§"/>
              <a:defRPr/>
            </a:pPr>
            <a:r>
              <a:rPr lang="fr-FR" altLang="fr-FR" sz="2000" dirty="0">
                <a:solidFill>
                  <a:srgbClr val="002060"/>
                </a:solidFill>
                <a:latin typeface="Corbel" pitchFamily="34" charset="0"/>
                <a:ea typeface="ヒラギノ角ゴ Pro W3" pitchFamily="-104" charset="-128"/>
              </a:rPr>
              <a:t> Pluviométrie annuelle stable… mais répartie différemment </a:t>
            </a:r>
            <a:r>
              <a:rPr lang="fr-FR" altLang="fr-FR" dirty="0">
                <a:solidFill>
                  <a:srgbClr val="002060"/>
                </a:solidFill>
                <a:latin typeface="Corbel" pitchFamily="34" charset="0"/>
                <a:ea typeface="ヒラギノ角ゴ Pro W3" pitchFamily="-104" charset="-128"/>
              </a:rPr>
              <a:t>(moins de jours de pluie, épisodes pluvieux plus intenses)</a:t>
            </a:r>
            <a:endParaRPr lang="fr-FR" altLang="fr-FR" sz="1600" dirty="0">
              <a:solidFill>
                <a:srgbClr val="002060"/>
              </a:solidFill>
              <a:latin typeface="Corbel" pitchFamily="34" charset="0"/>
              <a:ea typeface="ヒラギノ角ゴ Pro W3" pitchFamily="-104" charset="-128"/>
            </a:endParaRPr>
          </a:p>
          <a:p>
            <a:pPr lvl="0" algn="just" eaLnBrk="1" hangingPunct="1">
              <a:spcBef>
                <a:spcPct val="20000"/>
              </a:spcBef>
              <a:buFont typeface="Wingdings" pitchFamily="2" charset="2"/>
              <a:buChar char="§"/>
              <a:defRPr/>
            </a:pPr>
            <a:r>
              <a:rPr lang="fr-FR" altLang="fr-FR" sz="2000" b="1" dirty="0">
                <a:solidFill>
                  <a:srgbClr val="002060"/>
                </a:solidFill>
                <a:latin typeface="Corbel" pitchFamily="34" charset="0"/>
                <a:ea typeface="ヒラギノ角ゴ Pro W3" pitchFamily="-104" charset="-128"/>
              </a:rPr>
              <a:t> Pluviométrie estivale en baisse</a:t>
            </a:r>
            <a:r>
              <a:rPr lang="fr-FR" altLang="fr-FR" sz="2000" dirty="0">
                <a:solidFill>
                  <a:srgbClr val="002060"/>
                </a:solidFill>
                <a:latin typeface="Corbel" pitchFamily="34" charset="0"/>
                <a:ea typeface="ヒラギノ角ゴ Pro W3" pitchFamily="-104" charset="-128"/>
              </a:rPr>
              <a:t> de  </a:t>
            </a:r>
            <a:r>
              <a:rPr lang="fr-FR" altLang="fr-FR" sz="2000" b="1" dirty="0">
                <a:solidFill>
                  <a:srgbClr val="002060"/>
                </a:solidFill>
                <a:latin typeface="Corbel" pitchFamily="34" charset="0"/>
                <a:ea typeface="ヒラギノ角ゴ Pro W3" pitchFamily="-104" charset="-128"/>
              </a:rPr>
              <a:t>-15% à -20%</a:t>
            </a:r>
          </a:p>
          <a:p>
            <a:pPr lvl="0" algn="just" eaLnBrk="1" hangingPunct="1">
              <a:spcBef>
                <a:spcPct val="20000"/>
              </a:spcBef>
              <a:buFont typeface="Wingdings" pitchFamily="2" charset="2"/>
              <a:buChar char="§"/>
              <a:defRPr/>
            </a:pPr>
            <a:r>
              <a:rPr lang="fr-FR" altLang="fr-FR" sz="2000" dirty="0">
                <a:solidFill>
                  <a:srgbClr val="002060"/>
                </a:solidFill>
                <a:latin typeface="Corbel" pitchFamily="34" charset="0"/>
                <a:ea typeface="ヒラギノ角ゴ Pro W3" pitchFamily="-104" charset="-128"/>
              </a:rPr>
              <a:t> </a:t>
            </a:r>
            <a:r>
              <a:rPr lang="fr-FR" altLang="fr-FR" sz="2000" b="1" dirty="0">
                <a:solidFill>
                  <a:srgbClr val="002060"/>
                </a:solidFill>
                <a:latin typeface="Corbel" pitchFamily="34" charset="0"/>
                <a:ea typeface="ヒラギノ角ゴ Pro W3" pitchFamily="-104" charset="-128"/>
              </a:rPr>
              <a:t>Diminution significative </a:t>
            </a:r>
            <a:r>
              <a:rPr lang="fr-FR" altLang="fr-FR" sz="2000" dirty="0">
                <a:solidFill>
                  <a:srgbClr val="002060"/>
                </a:solidFill>
                <a:latin typeface="Corbel" pitchFamily="34" charset="0"/>
                <a:ea typeface="ヒラギノ角ゴ Pro W3" pitchFamily="-104" charset="-128"/>
              </a:rPr>
              <a:t>de l’épaisseur et de la durée </a:t>
            </a:r>
            <a:r>
              <a:rPr lang="fr-FR" altLang="fr-FR" sz="2000" b="1" dirty="0">
                <a:solidFill>
                  <a:srgbClr val="002060"/>
                </a:solidFill>
                <a:latin typeface="Corbel" pitchFamily="34" charset="0"/>
                <a:ea typeface="ヒラギノ角ゴ Pro W3" pitchFamily="-104" charset="-128"/>
              </a:rPr>
              <a:t>d’enneigement</a:t>
            </a:r>
          </a:p>
          <a:p>
            <a:pPr lvl="0" algn="just" eaLnBrk="1" hangingPunct="1">
              <a:spcBef>
                <a:spcPct val="20000"/>
              </a:spcBef>
              <a:buFont typeface="Wingdings" pitchFamily="2" charset="2"/>
              <a:buChar char="§"/>
              <a:defRPr/>
            </a:pPr>
            <a:endParaRPr lang="fr-FR" altLang="fr-FR" sz="2000" dirty="0">
              <a:solidFill>
                <a:srgbClr val="002060"/>
              </a:solidFill>
              <a:latin typeface="Corbel" pitchFamily="34" charset="0"/>
              <a:ea typeface="ヒラギノ角ゴ Pro W3" pitchFamily="-104" charset="-128"/>
            </a:endParaRPr>
          </a:p>
          <a:p>
            <a:pPr lvl="0" algn="just" eaLnBrk="1" hangingPunct="1">
              <a:spcBef>
                <a:spcPct val="20000"/>
              </a:spcBef>
              <a:buFont typeface="Wingdings" pitchFamily="2" charset="2"/>
              <a:buChar char="§"/>
              <a:defRPr/>
            </a:pPr>
            <a:r>
              <a:rPr lang="fr-FR" altLang="fr-FR" sz="2000" dirty="0">
                <a:solidFill>
                  <a:srgbClr val="002060"/>
                </a:solidFill>
                <a:latin typeface="Corbel" pitchFamily="34" charset="0"/>
                <a:ea typeface="ヒラギノ角ゴ Pro W3" pitchFamily="-104" charset="-128"/>
              </a:rPr>
              <a:t> Débits plus importants en fin d’hiver / printemps</a:t>
            </a:r>
          </a:p>
          <a:p>
            <a:pPr lvl="0" algn="just" eaLnBrk="1" hangingPunct="1">
              <a:spcBef>
                <a:spcPct val="20000"/>
              </a:spcBef>
              <a:buFont typeface="Wingdings" pitchFamily="2" charset="2"/>
              <a:buChar char="§"/>
              <a:defRPr/>
            </a:pPr>
            <a:r>
              <a:rPr lang="fr-FR" altLang="fr-FR" sz="2000" dirty="0">
                <a:solidFill>
                  <a:srgbClr val="002060"/>
                </a:solidFill>
                <a:latin typeface="Corbel" pitchFamily="34" charset="0"/>
                <a:ea typeface="ヒラギノ角ゴ Pro W3" pitchFamily="-104" charset="-128"/>
              </a:rPr>
              <a:t> </a:t>
            </a:r>
            <a:r>
              <a:rPr lang="fr-FR" altLang="fr-FR" sz="2000" b="1" dirty="0">
                <a:solidFill>
                  <a:srgbClr val="002060"/>
                </a:solidFill>
                <a:latin typeface="Corbel" pitchFamily="34" charset="0"/>
                <a:ea typeface="ヒラギノ角ゴ Pro W3" pitchFamily="-104" charset="-128"/>
              </a:rPr>
              <a:t>Etiages plus sévères</a:t>
            </a:r>
            <a:r>
              <a:rPr lang="fr-FR" altLang="fr-FR" sz="2000" dirty="0">
                <a:solidFill>
                  <a:srgbClr val="002060"/>
                </a:solidFill>
                <a:latin typeface="Corbel" pitchFamily="34" charset="0"/>
                <a:ea typeface="ヒラギノ角ゴ Pro W3" pitchFamily="-104" charset="-128"/>
              </a:rPr>
              <a:t>, en particulier sur l’amont du bassin</a:t>
            </a:r>
          </a:p>
          <a:p>
            <a:pPr lvl="0" algn="just" eaLnBrk="1" hangingPunct="1">
              <a:spcBef>
                <a:spcPct val="20000"/>
              </a:spcBef>
              <a:buFont typeface="Wingdings" pitchFamily="2" charset="2"/>
              <a:buChar char="§"/>
              <a:defRPr/>
            </a:pPr>
            <a:r>
              <a:rPr lang="fr-FR" altLang="fr-FR" sz="2000" dirty="0">
                <a:solidFill>
                  <a:srgbClr val="002060"/>
                </a:solidFill>
                <a:latin typeface="Corbel" pitchFamily="34" charset="0"/>
                <a:ea typeface="ヒラギノ角ゴ Pro W3" pitchFamily="-104" charset="-128"/>
              </a:rPr>
              <a:t> Baisse de l’intensité des </a:t>
            </a:r>
            <a:r>
              <a:rPr lang="fr-FR" altLang="fr-FR" sz="2000" b="1" dirty="0">
                <a:solidFill>
                  <a:srgbClr val="002060"/>
                </a:solidFill>
                <a:latin typeface="Corbel" pitchFamily="34" charset="0"/>
                <a:ea typeface="ヒラギノ角ゴ Pro W3" pitchFamily="-104" charset="-128"/>
              </a:rPr>
              <a:t>crues décennales</a:t>
            </a:r>
            <a:r>
              <a:rPr lang="fr-FR" altLang="fr-FR" sz="2000" dirty="0">
                <a:solidFill>
                  <a:srgbClr val="002060"/>
                </a:solidFill>
                <a:latin typeface="Corbel" pitchFamily="34" charset="0"/>
                <a:ea typeface="ヒラギノ角ゴ Pro W3" pitchFamily="-104" charset="-128"/>
              </a:rPr>
              <a:t> </a:t>
            </a:r>
            <a:r>
              <a:rPr lang="fr-FR" altLang="fr-FR" sz="2000" dirty="0" smtClean="0">
                <a:solidFill>
                  <a:srgbClr val="002060"/>
                </a:solidFill>
                <a:latin typeface="Corbel" pitchFamily="34" charset="0"/>
                <a:ea typeface="ヒラギノ角ゴ Pro W3" pitchFamily="-104" charset="-128"/>
              </a:rPr>
              <a:t>(mais évènements </a:t>
            </a:r>
            <a:r>
              <a:rPr lang="fr-FR" altLang="fr-FR" sz="2000" dirty="0">
                <a:solidFill>
                  <a:srgbClr val="002060"/>
                </a:solidFill>
                <a:latin typeface="Corbel" pitchFamily="34" charset="0"/>
                <a:ea typeface="ヒラギノ角ゴ Pro W3" pitchFamily="-104" charset="-128"/>
              </a:rPr>
              <a:t>extrêmes / localisés subsistent!)</a:t>
            </a:r>
          </a:p>
        </p:txBody>
      </p:sp>
      <p:sp>
        <p:nvSpPr>
          <p:cNvPr id="16" name="ZoneTexte 15"/>
          <p:cNvSpPr txBox="1"/>
          <p:nvPr/>
        </p:nvSpPr>
        <p:spPr>
          <a:xfrm>
            <a:off x="6228184" y="6309320"/>
            <a:ext cx="2915816" cy="400110"/>
          </a:xfrm>
          <a:prstGeom prst="rect">
            <a:avLst/>
          </a:prstGeom>
          <a:noFill/>
        </p:spPr>
        <p:txBody>
          <a:bodyPr wrap="square" rtlCol="0">
            <a:spAutoFit/>
          </a:bodyPr>
          <a:lstStyle/>
          <a:p>
            <a:pPr algn="ctr"/>
            <a:r>
              <a:rPr lang="fr-FR" sz="1000" dirty="0">
                <a:solidFill>
                  <a:srgbClr val="000000"/>
                </a:solidFill>
                <a:latin typeface="Corbel" pitchFamily="34" charset="0"/>
              </a:rPr>
              <a:t>Etiage sur le bassin Adour </a:t>
            </a:r>
          </a:p>
          <a:p>
            <a:pPr algn="ctr"/>
            <a:r>
              <a:rPr lang="fr-FR" sz="1000" dirty="0">
                <a:solidFill>
                  <a:srgbClr val="000000"/>
                </a:solidFill>
                <a:latin typeface="Corbel" pitchFamily="34" charset="0"/>
              </a:rPr>
              <a:t>© JB </a:t>
            </a:r>
            <a:r>
              <a:rPr lang="fr-FR" sz="1000" dirty="0" err="1">
                <a:solidFill>
                  <a:srgbClr val="000000"/>
                </a:solidFill>
                <a:latin typeface="Corbel" pitchFamily="34" charset="0"/>
              </a:rPr>
              <a:t>Laffite</a:t>
            </a:r>
            <a:endParaRPr lang="fr-FR" sz="1000" dirty="0">
              <a:solidFill>
                <a:srgbClr val="000000"/>
              </a:solidFill>
              <a:latin typeface="Corbel" pitchFamily="34" charset="0"/>
            </a:endParaRPr>
          </a:p>
        </p:txBody>
      </p:sp>
      <p:pic>
        <p:nvPicPr>
          <p:cNvPr id="38913" name="Picture 1" descr="C:\Users\ACTEON-ADMIN\Documents\acteon\01-Projets en cours\CC_Adour 2050_EPTB\6. Documents de travail\Phase transversale\Photos\Secheresse\Jean-Bernard_Laffite\JBL1321108.jpg"/>
          <p:cNvPicPr>
            <a:picLocks noChangeAspect="1" noChangeArrowheads="1"/>
          </p:cNvPicPr>
          <p:nvPr/>
        </p:nvPicPr>
        <p:blipFill>
          <a:blip r:embed="rId5" cstate="screen"/>
          <a:srcRect/>
          <a:stretch>
            <a:fillRect/>
          </a:stretch>
        </p:blipFill>
        <p:spPr bwMode="auto">
          <a:xfrm>
            <a:off x="6226632" y="1916832"/>
            <a:ext cx="2917367" cy="4392488"/>
          </a:xfrm>
          <a:prstGeom prst="rect">
            <a:avLst/>
          </a:prstGeom>
          <a:ln>
            <a:noFill/>
          </a:ln>
          <a:effectLst>
            <a:softEdge rad="112500"/>
          </a:effectLst>
        </p:spPr>
      </p:pic>
      <p:sp>
        <p:nvSpPr>
          <p:cNvPr id="10" name="Espace réservé du contenu 2"/>
          <p:cNvSpPr txBox="1">
            <a:spLocks/>
          </p:cNvSpPr>
          <p:nvPr/>
        </p:nvSpPr>
        <p:spPr>
          <a:xfrm>
            <a:off x="323850" y="2780928"/>
            <a:ext cx="8569325" cy="3672260"/>
          </a:xfrm>
          <a:prstGeom prst="rect">
            <a:avLst/>
          </a:prstGeom>
        </p:spPr>
        <p:txBody>
          <a:bodyPr/>
          <a:lstStyle/>
          <a:p>
            <a:pPr marL="342900" marR="0" lvl="0" indent="-342900" algn="just" defTabSz="914400" rtl="0" eaLnBrk="1" fontAlgn="base" latinLnBrk="0" hangingPunct="1">
              <a:lnSpc>
                <a:spcPct val="100000"/>
              </a:lnSpc>
              <a:spcBef>
                <a:spcPct val="20000"/>
              </a:spcBef>
              <a:spcAft>
                <a:spcPct val="0"/>
              </a:spcAft>
              <a:buClrTx/>
              <a:buSzTx/>
              <a:buFont typeface="Wingdings" pitchFamily="2" charset="2"/>
              <a:buChar char="§"/>
              <a:tabLst/>
              <a:defRPr/>
            </a:pPr>
            <a:endParaRPr kumimoji="0" lang="fr-FR" altLang="fr-FR" sz="2000" b="0" i="0" u="none" strike="noStrike" kern="1200" cap="none" spc="0" normalizeH="0" baseline="0" noProof="0" dirty="0">
              <a:ln>
                <a:noFill/>
              </a:ln>
              <a:solidFill>
                <a:srgbClr val="000000"/>
              </a:solidFill>
              <a:effectLst/>
              <a:uLnTx/>
              <a:uFillTx/>
              <a:latin typeface="Corbel" pitchFamily="34" charset="0"/>
              <a:ea typeface="ヒラギノ角ゴ Pro W3" pitchFamily="-104" charset="-128"/>
              <a:cs typeface="+mn-cs"/>
            </a:endParaRPr>
          </a:p>
        </p:txBody>
      </p:sp>
      <p:sp>
        <p:nvSpPr>
          <p:cNvPr id="11" name="Arrondir un rectangle avec un coin diagonal 10"/>
          <p:cNvSpPr/>
          <p:nvPr/>
        </p:nvSpPr>
        <p:spPr>
          <a:xfrm>
            <a:off x="6876256" y="236206"/>
            <a:ext cx="1690209" cy="1536610"/>
          </a:xfrm>
          <a:prstGeom prst="round2DiagRect">
            <a:avLst/>
          </a:prstGeom>
          <a:solidFill>
            <a:srgbClr val="86A30D"/>
          </a:solidFill>
          <a:ln>
            <a:noFill/>
          </a:ln>
          <a:effectLst/>
        </p:spPr>
        <p:style>
          <a:lnRef idx="1">
            <a:schemeClr val="accent1"/>
          </a:lnRef>
          <a:fillRef idx="3">
            <a:schemeClr val="accent1"/>
          </a:fillRef>
          <a:effectRef idx="2">
            <a:schemeClr val="accent1"/>
          </a:effectRef>
          <a:fontRef idx="minor">
            <a:schemeClr val="lt1"/>
          </a:fontRef>
        </p:style>
        <p:txBody>
          <a:bodyPr tIns="0" anchor="ctr"/>
          <a:lstStyle/>
          <a:p>
            <a:pPr algn="ctr" eaLnBrk="1" hangingPunct="1">
              <a:lnSpc>
                <a:spcPct val="120000"/>
              </a:lnSpc>
              <a:defRPr/>
            </a:pPr>
            <a:r>
              <a:rPr lang="fr-FR" sz="2000" cap="small" spc="6" dirty="0">
                <a:solidFill>
                  <a:srgbClr val="FFFFFF"/>
                </a:solidFill>
                <a:latin typeface="Corbel" pitchFamily="34" charset="0"/>
                <a:ea typeface="MS Mincho" panose="02020609040205080304" pitchFamily="49" charset="-128"/>
                <a:cs typeface="ConduitITCStd-Medium"/>
              </a:rPr>
              <a:t>L</a:t>
            </a:r>
            <a:r>
              <a:rPr lang="fr-FR" sz="2000" b="1" cap="small" spc="6" dirty="0">
                <a:solidFill>
                  <a:srgbClr val="FFFFFF"/>
                </a:solidFill>
                <a:latin typeface="Corbel" pitchFamily="34" charset="0"/>
                <a:ea typeface="MS Mincho" panose="02020609040205080304" pitchFamily="49" charset="-128"/>
                <a:cs typeface="ConduitITCStd-Medium"/>
              </a:rPr>
              <a:t>e changement climatique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p:cNvSpPr txBox="1"/>
          <p:nvPr>
            <p:custDataLst>
              <p:tags r:id="rId1"/>
            </p:custDataLst>
          </p:nvPr>
        </p:nvSpPr>
        <p:spPr>
          <a:xfrm>
            <a:off x="179512" y="188640"/>
            <a:ext cx="8425184" cy="584775"/>
          </a:xfrm>
          <a:prstGeom prst="rect">
            <a:avLst/>
          </a:prstGeom>
          <a:noFill/>
        </p:spPr>
        <p:txBody>
          <a:bodyPr wrap="square">
            <a:spAutoFit/>
          </a:bodyPr>
          <a:lstStyle/>
          <a:p>
            <a:pPr eaLnBrk="1" hangingPunct="1">
              <a:defRPr/>
            </a:pPr>
            <a:r>
              <a:rPr lang="fr-FR" sz="3200" b="1" dirty="0">
                <a:solidFill>
                  <a:srgbClr val="136B9D"/>
                </a:solidFill>
                <a:latin typeface="Corbel" pitchFamily="34" charset="0"/>
              </a:rPr>
              <a:t>Objectifs et enjeux</a:t>
            </a:r>
            <a:endParaRPr lang="fr-FR" sz="3200" dirty="0">
              <a:latin typeface="Corbel" pitchFamily="34" charset="0"/>
            </a:endParaRPr>
          </a:p>
        </p:txBody>
      </p:sp>
      <p:pic>
        <p:nvPicPr>
          <p:cNvPr id="7172" name="Image 9" descr="rectangle-vert.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0825" y="836712"/>
            <a:ext cx="5075238"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4"/>
          <p:cNvSpPr txBox="1"/>
          <p:nvPr/>
        </p:nvSpPr>
        <p:spPr>
          <a:xfrm>
            <a:off x="4860032" y="1556792"/>
            <a:ext cx="4032448" cy="3671887"/>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lIns="0" tIns="0" rIns="0"/>
          <a:lstStyle/>
          <a:p>
            <a:pPr algn="just" eaLnBrk="1" hangingPunct="1">
              <a:spcAft>
                <a:spcPts val="600"/>
              </a:spcAft>
              <a:defRPr/>
            </a:pPr>
            <a:r>
              <a:rPr lang="fr-FR" sz="3600" dirty="0">
                <a:solidFill>
                  <a:srgbClr val="FF0000"/>
                </a:solidFill>
                <a:latin typeface="Corbel" pitchFamily="34" charset="0"/>
                <a:ea typeface="MS Mincho" panose="02020609040205080304" pitchFamily="49" charset="-128"/>
                <a:cs typeface="Times New Roman" panose="02020603050405020304" pitchFamily="18" charset="0"/>
              </a:rPr>
              <a:t>C</a:t>
            </a:r>
            <a:r>
              <a:rPr lang="fr-FR" sz="2400" dirty="0">
                <a:solidFill>
                  <a:srgbClr val="FF0000"/>
                </a:solidFill>
                <a:latin typeface="Corbel" pitchFamily="34" charset="0"/>
                <a:ea typeface="MS Mincho" panose="02020609040205080304" pitchFamily="49" charset="-128"/>
                <a:cs typeface="Times New Roman" panose="02020603050405020304" pitchFamily="18" charset="0"/>
              </a:rPr>
              <a:t>e que n’est PAS Adour 2050</a:t>
            </a:r>
          </a:p>
          <a:p>
            <a:pPr marL="171450" indent="-171450" algn="just" eaLnBrk="1" hangingPunct="1">
              <a:spcAft>
                <a:spcPts val="1200"/>
              </a:spcAft>
              <a:buFont typeface="Arial" panose="020B0604020202020204" pitchFamily="34" charset="0"/>
              <a:buChar char="•"/>
              <a:defRPr/>
            </a:pPr>
            <a:r>
              <a:rPr lang="fr-FR" sz="2000" dirty="0">
                <a:solidFill>
                  <a:srgbClr val="434E71"/>
                </a:solidFill>
                <a:latin typeface="Corbel" pitchFamily="34" charset="0"/>
                <a:ea typeface="MS Mincho" panose="02020609040205080304" pitchFamily="49" charset="-128"/>
                <a:cs typeface="Times New Roman" panose="02020603050405020304" pitchFamily="18" charset="0"/>
              </a:rPr>
              <a:t>Outil réglementaire</a:t>
            </a:r>
          </a:p>
          <a:p>
            <a:pPr marL="171450" indent="-171450" algn="just" eaLnBrk="1" hangingPunct="1">
              <a:spcAft>
                <a:spcPts val="1200"/>
              </a:spcAft>
              <a:buFont typeface="Arial" panose="020B0604020202020204" pitchFamily="34" charset="0"/>
              <a:buChar char="•"/>
              <a:defRPr/>
            </a:pPr>
            <a:r>
              <a:rPr lang="fr-FR" sz="2000" dirty="0">
                <a:solidFill>
                  <a:srgbClr val="434E71"/>
                </a:solidFill>
                <a:latin typeface="Corbel" pitchFamily="34" charset="0"/>
                <a:ea typeface="MS Mincho" panose="02020609040205080304" pitchFamily="49" charset="-128"/>
                <a:cs typeface="Times New Roman" panose="02020603050405020304" pitchFamily="18" charset="0"/>
              </a:rPr>
              <a:t>Stratégie d’adaptation précise et fixe</a:t>
            </a:r>
          </a:p>
          <a:p>
            <a:pPr marL="171450" indent="-171450" algn="just" eaLnBrk="1" hangingPunct="1">
              <a:spcAft>
                <a:spcPts val="1200"/>
              </a:spcAft>
              <a:buFont typeface="Arial" panose="020B0604020202020204" pitchFamily="34" charset="0"/>
              <a:buChar char="•"/>
              <a:defRPr/>
            </a:pPr>
            <a:r>
              <a:rPr lang="fr-FR" sz="2000" dirty="0">
                <a:solidFill>
                  <a:srgbClr val="434E71"/>
                </a:solidFill>
                <a:latin typeface="Corbel" pitchFamily="34" charset="0"/>
                <a:ea typeface="MS Mincho" panose="02020609040205080304" pitchFamily="49" charset="-128"/>
                <a:cs typeface="Times New Roman" panose="02020603050405020304" pitchFamily="18" charset="0"/>
              </a:rPr>
              <a:t>Actions d’atténuations (combattre le changement climatique)</a:t>
            </a:r>
            <a:endParaRPr lang="fr-FR" sz="900" dirty="0">
              <a:solidFill>
                <a:srgbClr val="434E71"/>
              </a:solidFill>
              <a:latin typeface="Corbel" pitchFamily="34" charset="0"/>
              <a:ea typeface="MS Mincho" panose="02020609040205080304" pitchFamily="49" charset="-128"/>
              <a:cs typeface="Times New Roman" panose="02020603050405020304" pitchFamily="18" charset="0"/>
            </a:endParaRPr>
          </a:p>
        </p:txBody>
      </p:sp>
      <p:sp>
        <p:nvSpPr>
          <p:cNvPr id="16" name="Text Box 4"/>
          <p:cNvSpPr txBox="1"/>
          <p:nvPr/>
        </p:nvSpPr>
        <p:spPr>
          <a:xfrm>
            <a:off x="251521" y="1556792"/>
            <a:ext cx="3960440" cy="4176712"/>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lIns="0" tIns="0" rIns="0"/>
          <a:lstStyle/>
          <a:p>
            <a:pPr algn="just" eaLnBrk="1" hangingPunct="1">
              <a:spcAft>
                <a:spcPts val="600"/>
              </a:spcAft>
              <a:defRPr/>
            </a:pPr>
            <a:r>
              <a:rPr lang="fr-FR" sz="3600" dirty="0">
                <a:solidFill>
                  <a:srgbClr val="86A30D"/>
                </a:solidFill>
                <a:latin typeface="Corbel" pitchFamily="34" charset="0"/>
                <a:ea typeface="MS Mincho" panose="02020609040205080304" pitchFamily="49" charset="-128"/>
                <a:cs typeface="Times New Roman" panose="02020603050405020304" pitchFamily="18" charset="0"/>
              </a:rPr>
              <a:t>C</a:t>
            </a:r>
            <a:r>
              <a:rPr lang="fr-FR" sz="2400" dirty="0">
                <a:solidFill>
                  <a:srgbClr val="86A30D"/>
                </a:solidFill>
                <a:latin typeface="Corbel" pitchFamily="34" charset="0"/>
                <a:ea typeface="MS Mincho" panose="02020609040205080304" pitchFamily="49" charset="-128"/>
                <a:cs typeface="Times New Roman" panose="02020603050405020304" pitchFamily="18" charset="0"/>
              </a:rPr>
              <a:t>e</a:t>
            </a:r>
            <a:r>
              <a:rPr lang="fr-FR" sz="2800" dirty="0">
                <a:solidFill>
                  <a:srgbClr val="86A30D"/>
                </a:solidFill>
                <a:latin typeface="Corbel" pitchFamily="34" charset="0"/>
                <a:ea typeface="MS Mincho" panose="02020609040205080304" pitchFamily="49" charset="-128"/>
                <a:cs typeface="Times New Roman" panose="02020603050405020304" pitchFamily="18" charset="0"/>
              </a:rPr>
              <a:t> </a:t>
            </a:r>
            <a:r>
              <a:rPr lang="fr-FR" sz="2400" dirty="0">
                <a:solidFill>
                  <a:srgbClr val="86A30D"/>
                </a:solidFill>
                <a:latin typeface="Corbel" pitchFamily="34" charset="0"/>
                <a:ea typeface="MS Mincho" panose="02020609040205080304" pitchFamily="49" charset="-128"/>
                <a:cs typeface="Times New Roman" panose="02020603050405020304" pitchFamily="18" charset="0"/>
              </a:rPr>
              <a:t>qu’est Adour 2050</a:t>
            </a:r>
          </a:p>
          <a:p>
            <a:pPr marL="171450" indent="-171450" algn="just" eaLnBrk="1" hangingPunct="1">
              <a:spcAft>
                <a:spcPts val="1200"/>
              </a:spcAft>
              <a:buFont typeface="Arial" panose="020B0604020202020204" pitchFamily="34" charset="0"/>
              <a:buChar char="•"/>
              <a:defRPr/>
            </a:pPr>
            <a:r>
              <a:rPr lang="fr-FR" sz="2000" dirty="0">
                <a:solidFill>
                  <a:srgbClr val="434E71"/>
                </a:solidFill>
                <a:latin typeface="Corbel" pitchFamily="34" charset="0"/>
                <a:ea typeface="MS Mincho" panose="02020609040205080304" pitchFamily="49" charset="-128"/>
                <a:cs typeface="Times New Roman" panose="02020603050405020304" pitchFamily="18" charset="0"/>
              </a:rPr>
              <a:t>Outil d’aide à la décision : </a:t>
            </a:r>
            <a:r>
              <a:rPr lang="fr-FR" sz="2000" b="1" dirty="0">
                <a:solidFill>
                  <a:srgbClr val="434E71"/>
                </a:solidFill>
                <a:latin typeface="Corbel" pitchFamily="34" charset="0"/>
                <a:ea typeface="MS Mincho" panose="02020609040205080304" pitchFamily="49" charset="-128"/>
                <a:cs typeface="Times New Roman" panose="02020603050405020304" pitchFamily="18" charset="0"/>
              </a:rPr>
              <a:t>outils de planification (SCOT, </a:t>
            </a:r>
            <a:r>
              <a:rPr lang="fr-FR" sz="2000" b="1" dirty="0" err="1">
                <a:solidFill>
                  <a:srgbClr val="434E71"/>
                </a:solidFill>
                <a:latin typeface="Corbel" pitchFamily="34" charset="0"/>
                <a:ea typeface="MS Mincho" panose="02020609040205080304" pitchFamily="49" charset="-128"/>
                <a:cs typeface="Times New Roman" panose="02020603050405020304" pitchFamily="18" charset="0"/>
              </a:rPr>
              <a:t>PLUi</a:t>
            </a:r>
            <a:r>
              <a:rPr lang="fr-FR" sz="2000" b="1" dirty="0">
                <a:solidFill>
                  <a:srgbClr val="434E71"/>
                </a:solidFill>
                <a:latin typeface="Corbel" pitchFamily="34" charset="0"/>
                <a:ea typeface="MS Mincho" panose="02020609040205080304" pitchFamily="49" charset="-128"/>
                <a:cs typeface="Times New Roman" panose="02020603050405020304" pitchFamily="18" charset="0"/>
              </a:rPr>
              <a:t>, etc.) / démarches opérationnelles </a:t>
            </a:r>
          </a:p>
          <a:p>
            <a:pPr marL="171450" indent="-171450" algn="just" eaLnBrk="1" hangingPunct="1">
              <a:spcAft>
                <a:spcPts val="1200"/>
              </a:spcAft>
              <a:buFont typeface="Arial" panose="020B0604020202020204" pitchFamily="34" charset="0"/>
              <a:buChar char="•"/>
              <a:defRPr/>
            </a:pPr>
            <a:r>
              <a:rPr lang="fr-FR" sz="2000" dirty="0">
                <a:solidFill>
                  <a:srgbClr val="434E71"/>
                </a:solidFill>
                <a:latin typeface="Corbel" pitchFamily="34" charset="0"/>
                <a:ea typeface="MS Mincho" panose="02020609040205080304" pitchFamily="49" charset="-128"/>
                <a:cs typeface="Times New Roman" panose="02020603050405020304" pitchFamily="18" charset="0"/>
              </a:rPr>
              <a:t>Outil de sensibilisation </a:t>
            </a:r>
          </a:p>
          <a:p>
            <a:pPr marL="171450" indent="-171450" algn="just" eaLnBrk="1" hangingPunct="1">
              <a:spcAft>
                <a:spcPts val="1200"/>
              </a:spcAft>
              <a:buFont typeface="Arial" panose="020B0604020202020204" pitchFamily="34" charset="0"/>
              <a:buChar char="•"/>
              <a:defRPr/>
            </a:pPr>
            <a:r>
              <a:rPr lang="fr-FR" sz="2000" dirty="0">
                <a:solidFill>
                  <a:srgbClr val="434E71"/>
                </a:solidFill>
                <a:latin typeface="Corbel" pitchFamily="34" charset="0"/>
                <a:ea typeface="MS Mincho" panose="02020609040205080304" pitchFamily="49" charset="-128"/>
                <a:cs typeface="Times New Roman" panose="02020603050405020304" pitchFamily="18" charset="0"/>
              </a:rPr>
              <a:t>Espace de concertation et de débat</a:t>
            </a:r>
          </a:p>
          <a:p>
            <a:pPr marL="171450" indent="-171450" algn="just" eaLnBrk="1" hangingPunct="1">
              <a:spcAft>
                <a:spcPts val="1200"/>
              </a:spcAft>
              <a:buFont typeface="Arial" panose="020B0604020202020204" pitchFamily="34" charset="0"/>
              <a:buChar char="•"/>
              <a:defRPr/>
            </a:pPr>
            <a:endParaRPr lang="fr-FR" dirty="0">
              <a:solidFill>
                <a:srgbClr val="434E71"/>
              </a:solidFill>
              <a:latin typeface="Corbel" pitchFamily="34" charset="0"/>
              <a:ea typeface="MS Mincho" panose="02020609040205080304" pitchFamily="49" charset="-128"/>
              <a:cs typeface="Times New Roman" panose="02020603050405020304" pitchFamily="18" charset="0"/>
            </a:endParaRPr>
          </a:p>
        </p:txBody>
      </p:sp>
      <p:pic>
        <p:nvPicPr>
          <p:cNvPr id="7" name="Image 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84929" y="4725144"/>
            <a:ext cx="2030887" cy="991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56682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2"/>
</p:tagLst>
</file>

<file path=ppt/tags/tag10.xml><?xml version="1.0" encoding="utf-8"?>
<p:tagLst xmlns:a="http://schemas.openxmlformats.org/drawingml/2006/main" xmlns:r="http://schemas.openxmlformats.org/officeDocument/2006/relationships" xmlns:p="http://schemas.openxmlformats.org/presentationml/2006/main">
  <p:tag name="NUM" val="4"/>
</p:tagLst>
</file>

<file path=ppt/tags/tag11.xml><?xml version="1.0" encoding="utf-8"?>
<p:tagLst xmlns:a="http://schemas.openxmlformats.org/drawingml/2006/main" xmlns:r="http://schemas.openxmlformats.org/officeDocument/2006/relationships" xmlns:p="http://schemas.openxmlformats.org/presentationml/2006/main">
  <p:tag name="NUM" val="3"/>
</p:tagLst>
</file>

<file path=ppt/tags/tag12.xml><?xml version="1.0" encoding="utf-8"?>
<p:tagLst xmlns:a="http://schemas.openxmlformats.org/drawingml/2006/main" xmlns:r="http://schemas.openxmlformats.org/officeDocument/2006/relationships" xmlns:p="http://schemas.openxmlformats.org/presentationml/2006/main">
  <p:tag name="NUM" val="1"/>
</p:tagLst>
</file>

<file path=ppt/tags/tag13.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4"/>
</p:tagLst>
</file>

<file path=ppt/tags/tag15.xml><?xml version="1.0" encoding="utf-8"?>
<p:tagLst xmlns:a="http://schemas.openxmlformats.org/drawingml/2006/main" xmlns:r="http://schemas.openxmlformats.org/officeDocument/2006/relationships" xmlns:p="http://schemas.openxmlformats.org/presentationml/2006/main">
  <p:tag name="NUM" val="3"/>
</p:tagLst>
</file>

<file path=ppt/tags/tag16.xml><?xml version="1.0" encoding="utf-8"?>
<p:tagLst xmlns:a="http://schemas.openxmlformats.org/drawingml/2006/main" xmlns:r="http://schemas.openxmlformats.org/officeDocument/2006/relationships" xmlns:p="http://schemas.openxmlformats.org/presentationml/2006/main">
  <p:tag name="NUM" val="1"/>
</p:tagLst>
</file>

<file path=ppt/tags/tag17.xml><?xml version="1.0" encoding="utf-8"?>
<p:tagLst xmlns:a="http://schemas.openxmlformats.org/drawingml/2006/main" xmlns:r="http://schemas.openxmlformats.org/officeDocument/2006/relationships" xmlns:p="http://schemas.openxmlformats.org/presentationml/2006/main">
  <p:tag name="NUM" val="1"/>
</p:tagLst>
</file>

<file path=ppt/tags/tag18.xml><?xml version="1.0" encoding="utf-8"?>
<p:tagLst xmlns:a="http://schemas.openxmlformats.org/drawingml/2006/main" xmlns:r="http://schemas.openxmlformats.org/officeDocument/2006/relationships" xmlns:p="http://schemas.openxmlformats.org/presentationml/2006/main">
  <p:tag name="NUM" val="1"/>
</p:tagLst>
</file>

<file path=ppt/tags/tag19.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1"/>
</p:tagLst>
</file>

<file path=ppt/tags/tag21.xml><?xml version="1.0" encoding="utf-8"?>
<p:tagLst xmlns:a="http://schemas.openxmlformats.org/drawingml/2006/main" xmlns:r="http://schemas.openxmlformats.org/officeDocument/2006/relationships" xmlns:p="http://schemas.openxmlformats.org/presentationml/2006/main">
  <p:tag name="NUM" val="1"/>
</p:tagLst>
</file>

<file path=ppt/tags/tag22.xml><?xml version="1.0" encoding="utf-8"?>
<p:tagLst xmlns:a="http://schemas.openxmlformats.org/drawingml/2006/main" xmlns:r="http://schemas.openxmlformats.org/officeDocument/2006/relationships" xmlns:p="http://schemas.openxmlformats.org/presentationml/2006/main">
  <p:tag name="NUM" val="1"/>
</p:tagLst>
</file>

<file path=ppt/tags/tag23.xml><?xml version="1.0" encoding="utf-8"?>
<p:tagLst xmlns:a="http://schemas.openxmlformats.org/drawingml/2006/main" xmlns:r="http://schemas.openxmlformats.org/officeDocument/2006/relationships" xmlns:p="http://schemas.openxmlformats.org/presentationml/2006/main">
  <p:tag name="NUM" val="1"/>
</p:tagLst>
</file>

<file path=ppt/tags/tag24.xml><?xml version="1.0" encoding="utf-8"?>
<p:tagLst xmlns:a="http://schemas.openxmlformats.org/drawingml/2006/main" xmlns:r="http://schemas.openxmlformats.org/officeDocument/2006/relationships" xmlns:p="http://schemas.openxmlformats.org/presentationml/2006/main">
  <p:tag name="NUM" val="4"/>
</p:tagLst>
</file>

<file path=ppt/tags/tag25.xml><?xml version="1.0" encoding="utf-8"?>
<p:tagLst xmlns:a="http://schemas.openxmlformats.org/drawingml/2006/main" xmlns:r="http://schemas.openxmlformats.org/officeDocument/2006/relationships" xmlns:p="http://schemas.openxmlformats.org/presentationml/2006/main">
  <p:tag name="NUM" val="3"/>
</p:tagLst>
</file>

<file path=ppt/tags/tag26.xml><?xml version="1.0" encoding="utf-8"?>
<p:tagLst xmlns:a="http://schemas.openxmlformats.org/drawingml/2006/main" xmlns:r="http://schemas.openxmlformats.org/officeDocument/2006/relationships" xmlns:p="http://schemas.openxmlformats.org/presentationml/2006/main">
  <p:tag name="NUM" val="1"/>
</p:tagLst>
</file>

<file path=ppt/tags/tag27.xml><?xml version="1.0" encoding="utf-8"?>
<p:tagLst xmlns:a="http://schemas.openxmlformats.org/drawingml/2006/main" xmlns:r="http://schemas.openxmlformats.org/officeDocument/2006/relationships" xmlns:p="http://schemas.openxmlformats.org/presentationml/2006/main">
  <p:tag name="NUM" val="1"/>
</p:tagLst>
</file>

<file path=ppt/tags/tag28.xml><?xml version="1.0" encoding="utf-8"?>
<p:tagLst xmlns:a="http://schemas.openxmlformats.org/drawingml/2006/main" xmlns:r="http://schemas.openxmlformats.org/officeDocument/2006/relationships" xmlns:p="http://schemas.openxmlformats.org/presentationml/2006/main">
  <p:tag name="NUM" val="1"/>
</p:tagLst>
</file>

<file path=ppt/tags/tag29.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1"/>
</p:tagLst>
</file>

<file path=ppt/tags/tag31.xml><?xml version="1.0" encoding="utf-8"?>
<p:tagLst xmlns:a="http://schemas.openxmlformats.org/drawingml/2006/main" xmlns:r="http://schemas.openxmlformats.org/officeDocument/2006/relationships" xmlns:p="http://schemas.openxmlformats.org/presentationml/2006/main">
  <p:tag name="NUM" val="1"/>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3.xml><?xml version="1.0" encoding="utf-8"?>
<p:tagLst xmlns:a="http://schemas.openxmlformats.org/drawingml/2006/main" xmlns:r="http://schemas.openxmlformats.org/officeDocument/2006/relationships" xmlns:p="http://schemas.openxmlformats.org/presentationml/2006/main">
  <p:tag name="NUM" val="2"/>
</p:tagLst>
</file>

<file path=ppt/tags/tag34.xml><?xml version="1.0" encoding="utf-8"?>
<p:tagLst xmlns:a="http://schemas.openxmlformats.org/drawingml/2006/main" xmlns:r="http://schemas.openxmlformats.org/officeDocument/2006/relationships" xmlns:p="http://schemas.openxmlformats.org/presentationml/2006/main">
  <p:tag name="NUM" val="1"/>
</p:tagLst>
</file>

<file path=ppt/tags/tag35.xml><?xml version="1.0" encoding="utf-8"?>
<p:tagLst xmlns:a="http://schemas.openxmlformats.org/drawingml/2006/main" xmlns:r="http://schemas.openxmlformats.org/officeDocument/2006/relationships" xmlns:p="http://schemas.openxmlformats.org/presentationml/2006/main">
  <p:tag name="NUM" val="1"/>
</p:tagLst>
</file>

<file path=ppt/tags/tag36.xml><?xml version="1.0" encoding="utf-8"?>
<p:tagLst xmlns:a="http://schemas.openxmlformats.org/drawingml/2006/main" xmlns:r="http://schemas.openxmlformats.org/officeDocument/2006/relationships" xmlns:p="http://schemas.openxmlformats.org/presentationml/2006/main">
  <p:tag name="NUM" val="4"/>
</p:tagLst>
</file>

<file path=ppt/tags/tag37.xml><?xml version="1.0" encoding="utf-8"?>
<p:tagLst xmlns:a="http://schemas.openxmlformats.org/drawingml/2006/main" xmlns:r="http://schemas.openxmlformats.org/officeDocument/2006/relationships" xmlns:p="http://schemas.openxmlformats.org/presentationml/2006/main">
  <p:tag name="NUM" val="3"/>
</p:tagLst>
</file>

<file path=ppt/tags/tag38.xml><?xml version="1.0" encoding="utf-8"?>
<p:tagLst xmlns:a="http://schemas.openxmlformats.org/drawingml/2006/main" xmlns:r="http://schemas.openxmlformats.org/officeDocument/2006/relationships" xmlns:p="http://schemas.openxmlformats.org/presentationml/2006/main">
  <p:tag name="NUM" val="1"/>
</p:tagLst>
</file>

<file path=ppt/tags/tag39.xml><?xml version="1.0" encoding="utf-8"?>
<p:tagLst xmlns:a="http://schemas.openxmlformats.org/drawingml/2006/main" xmlns:r="http://schemas.openxmlformats.org/officeDocument/2006/relationships" xmlns:p="http://schemas.openxmlformats.org/presentationml/2006/main">
  <p:tag name="NUM" val="1"/>
</p:tagLst>
</file>

<file path=ppt/tags/tag4.xml><?xml version="1.0" encoding="utf-8"?>
<p:tagLst xmlns:a="http://schemas.openxmlformats.org/drawingml/2006/main" xmlns:r="http://schemas.openxmlformats.org/officeDocument/2006/relationships" xmlns:p="http://schemas.openxmlformats.org/presentationml/2006/main">
  <p:tag name="NUM" val="3"/>
</p:tagLst>
</file>

<file path=ppt/tags/tag40.xml><?xml version="1.0" encoding="utf-8"?>
<p:tagLst xmlns:a="http://schemas.openxmlformats.org/drawingml/2006/main" xmlns:r="http://schemas.openxmlformats.org/officeDocument/2006/relationships" xmlns:p="http://schemas.openxmlformats.org/presentationml/2006/main">
  <p:tag name="NUM" val="1"/>
</p:tagLst>
</file>

<file path=ppt/tags/tag41.xml><?xml version="1.0" encoding="utf-8"?>
<p:tagLst xmlns:a="http://schemas.openxmlformats.org/drawingml/2006/main" xmlns:r="http://schemas.openxmlformats.org/officeDocument/2006/relationships" xmlns:p="http://schemas.openxmlformats.org/presentationml/2006/main">
  <p:tag name="NUM" val="1"/>
</p:tagLst>
</file>

<file path=ppt/tags/tag42.xml><?xml version="1.0" encoding="utf-8"?>
<p:tagLst xmlns:a="http://schemas.openxmlformats.org/drawingml/2006/main" xmlns:r="http://schemas.openxmlformats.org/officeDocument/2006/relationships" xmlns:p="http://schemas.openxmlformats.org/presentationml/2006/main">
  <p:tag name="NUM" val="1"/>
</p:tagLst>
</file>

<file path=ppt/tags/tag43.xml><?xml version="1.0" encoding="utf-8"?>
<p:tagLst xmlns:a="http://schemas.openxmlformats.org/drawingml/2006/main" xmlns:r="http://schemas.openxmlformats.org/officeDocument/2006/relationships" xmlns:p="http://schemas.openxmlformats.org/presentationml/2006/main">
  <p:tag name="NUM" val="1"/>
</p:tagLst>
</file>

<file path=ppt/tags/tag44.xml><?xml version="1.0" encoding="utf-8"?>
<p:tagLst xmlns:a="http://schemas.openxmlformats.org/drawingml/2006/main" xmlns:r="http://schemas.openxmlformats.org/officeDocument/2006/relationships" xmlns:p="http://schemas.openxmlformats.org/presentationml/2006/main">
  <p:tag name="NUM" val="1"/>
</p:tagLst>
</file>

<file path=ppt/tags/tag45.xml><?xml version="1.0" encoding="utf-8"?>
<p:tagLst xmlns:a="http://schemas.openxmlformats.org/drawingml/2006/main" xmlns:r="http://schemas.openxmlformats.org/officeDocument/2006/relationships" xmlns:p="http://schemas.openxmlformats.org/presentationml/2006/main">
  <p:tag name="NUM" val="1"/>
</p:tagLst>
</file>

<file path=ppt/tags/tag46.xml><?xml version="1.0" encoding="utf-8"?>
<p:tagLst xmlns:a="http://schemas.openxmlformats.org/drawingml/2006/main" xmlns:r="http://schemas.openxmlformats.org/officeDocument/2006/relationships" xmlns:p="http://schemas.openxmlformats.org/presentationml/2006/main">
  <p:tag name="NUM" val="4"/>
</p:tagLst>
</file>

<file path=ppt/tags/tag47.xml><?xml version="1.0" encoding="utf-8"?>
<p:tagLst xmlns:a="http://schemas.openxmlformats.org/drawingml/2006/main" xmlns:r="http://schemas.openxmlformats.org/officeDocument/2006/relationships" xmlns:p="http://schemas.openxmlformats.org/presentationml/2006/main">
  <p:tag name="NUM" val="3"/>
</p:tagLst>
</file>

<file path=ppt/tags/tag48.xml><?xml version="1.0" encoding="utf-8"?>
<p:tagLst xmlns:a="http://schemas.openxmlformats.org/drawingml/2006/main" xmlns:r="http://schemas.openxmlformats.org/officeDocument/2006/relationships" xmlns:p="http://schemas.openxmlformats.org/presentationml/2006/main">
  <p:tag name="NUM" val="1"/>
</p:tagLst>
</file>

<file path=ppt/tags/tag49.xml><?xml version="1.0" encoding="utf-8"?>
<p:tagLst xmlns:a="http://schemas.openxmlformats.org/drawingml/2006/main" xmlns:r="http://schemas.openxmlformats.org/officeDocument/2006/relationships" xmlns:p="http://schemas.openxmlformats.org/presentationml/2006/main">
  <p:tag name="NUM" val="1"/>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NUM" val="1"/>
</p:tagLst>
</file>

<file path=ppt/tags/tag51.xml><?xml version="1.0" encoding="utf-8"?>
<p:tagLst xmlns:a="http://schemas.openxmlformats.org/drawingml/2006/main" xmlns:r="http://schemas.openxmlformats.org/officeDocument/2006/relationships" xmlns:p="http://schemas.openxmlformats.org/presentationml/2006/main">
  <p:tag name="NUM" val="1"/>
</p:tagLst>
</file>

<file path=ppt/tags/tag52.xml><?xml version="1.0" encoding="utf-8"?>
<p:tagLst xmlns:a="http://schemas.openxmlformats.org/drawingml/2006/main" xmlns:r="http://schemas.openxmlformats.org/officeDocument/2006/relationships" xmlns:p="http://schemas.openxmlformats.org/presentationml/2006/main">
  <p:tag name="NUM" val="1"/>
</p:tagLst>
</file>

<file path=ppt/tags/tag53.xml><?xml version="1.0" encoding="utf-8"?>
<p:tagLst xmlns:a="http://schemas.openxmlformats.org/drawingml/2006/main" xmlns:r="http://schemas.openxmlformats.org/officeDocument/2006/relationships" xmlns:p="http://schemas.openxmlformats.org/presentationml/2006/main">
  <p:tag name="NUM" val="1"/>
</p:tagLst>
</file>

<file path=ppt/tags/tag54.xml><?xml version="1.0" encoding="utf-8"?>
<p:tagLst xmlns:a="http://schemas.openxmlformats.org/drawingml/2006/main" xmlns:r="http://schemas.openxmlformats.org/officeDocument/2006/relationships" xmlns:p="http://schemas.openxmlformats.org/presentationml/2006/main">
  <p:tag name="NUM" val="1"/>
</p:tagLst>
</file>

<file path=ppt/tags/tag55.xml><?xml version="1.0" encoding="utf-8"?>
<p:tagLst xmlns:a="http://schemas.openxmlformats.org/drawingml/2006/main" xmlns:r="http://schemas.openxmlformats.org/officeDocument/2006/relationships" xmlns:p="http://schemas.openxmlformats.org/presentationml/2006/main">
  <p:tag name="NUM" val="1"/>
</p:tagLst>
</file>

<file path=ppt/tags/tag56.xml><?xml version="1.0" encoding="utf-8"?>
<p:tagLst xmlns:a="http://schemas.openxmlformats.org/drawingml/2006/main" xmlns:r="http://schemas.openxmlformats.org/officeDocument/2006/relationships" xmlns:p="http://schemas.openxmlformats.org/presentationml/2006/main">
  <p:tag name="NUM" val="1"/>
</p:tagLst>
</file>

<file path=ppt/tags/tag57.xml><?xml version="1.0" encoding="utf-8"?>
<p:tagLst xmlns:a="http://schemas.openxmlformats.org/drawingml/2006/main" xmlns:r="http://schemas.openxmlformats.org/officeDocument/2006/relationships" xmlns:p="http://schemas.openxmlformats.org/presentationml/2006/main">
  <p:tag name="NUM" val="1"/>
</p:tagLst>
</file>

<file path=ppt/tags/tag58.xml><?xml version="1.0" encoding="utf-8"?>
<p:tagLst xmlns:a="http://schemas.openxmlformats.org/drawingml/2006/main" xmlns:r="http://schemas.openxmlformats.org/officeDocument/2006/relationships" xmlns:p="http://schemas.openxmlformats.org/presentationml/2006/main">
  <p:tag name="NUM" val="1"/>
</p:tagLst>
</file>

<file path=ppt/tags/tag59.xml><?xml version="1.0" encoding="utf-8"?>
<p:tagLst xmlns:a="http://schemas.openxmlformats.org/drawingml/2006/main" xmlns:r="http://schemas.openxmlformats.org/officeDocument/2006/relationships" xmlns:p="http://schemas.openxmlformats.org/presentationml/2006/main">
  <p:tag name="NUM" val="1"/>
</p:tagLst>
</file>

<file path=ppt/tags/tag6.xml><?xml version="1.0" encoding="utf-8"?>
<p:tagLst xmlns:a="http://schemas.openxmlformats.org/drawingml/2006/main" xmlns:r="http://schemas.openxmlformats.org/officeDocument/2006/relationships" xmlns:p="http://schemas.openxmlformats.org/presentationml/2006/main">
  <p:tag name="NUM" val="4"/>
</p:tagLst>
</file>

<file path=ppt/tags/tag60.xml><?xml version="1.0" encoding="utf-8"?>
<p:tagLst xmlns:a="http://schemas.openxmlformats.org/drawingml/2006/main" xmlns:r="http://schemas.openxmlformats.org/officeDocument/2006/relationships" xmlns:p="http://schemas.openxmlformats.org/presentationml/2006/main">
  <p:tag name="NUM" val="4"/>
</p:tagLst>
</file>

<file path=ppt/tags/tag61.xml><?xml version="1.0" encoding="utf-8"?>
<p:tagLst xmlns:a="http://schemas.openxmlformats.org/drawingml/2006/main" xmlns:r="http://schemas.openxmlformats.org/officeDocument/2006/relationships" xmlns:p="http://schemas.openxmlformats.org/presentationml/2006/main">
  <p:tag name="NUM" val="3"/>
</p:tagLst>
</file>

<file path=ppt/tags/tag62.xml><?xml version="1.0" encoding="utf-8"?>
<p:tagLst xmlns:a="http://schemas.openxmlformats.org/drawingml/2006/main" xmlns:r="http://schemas.openxmlformats.org/officeDocument/2006/relationships" xmlns:p="http://schemas.openxmlformats.org/presentationml/2006/main">
  <p:tag name="NUM" val="2"/>
</p:tagLst>
</file>

<file path=ppt/tags/tag63.xml><?xml version="1.0" encoding="utf-8"?>
<p:tagLst xmlns:a="http://schemas.openxmlformats.org/drawingml/2006/main" xmlns:r="http://schemas.openxmlformats.org/officeDocument/2006/relationships" xmlns:p="http://schemas.openxmlformats.org/presentationml/2006/main">
  <p:tag name="NUM" val="1"/>
</p:tagLst>
</file>

<file path=ppt/tags/tag64.xml><?xml version="1.0" encoding="utf-8"?>
<p:tagLst xmlns:a="http://schemas.openxmlformats.org/drawingml/2006/main" xmlns:r="http://schemas.openxmlformats.org/officeDocument/2006/relationships" xmlns:p="http://schemas.openxmlformats.org/presentationml/2006/main">
  <p:tag name="NUM" val="1"/>
</p:tagLst>
</file>

<file path=ppt/tags/tag65.xml><?xml version="1.0" encoding="utf-8"?>
<p:tagLst xmlns:a="http://schemas.openxmlformats.org/drawingml/2006/main" xmlns:r="http://schemas.openxmlformats.org/officeDocument/2006/relationships" xmlns:p="http://schemas.openxmlformats.org/presentationml/2006/main">
  <p:tag name="NUM" val="4"/>
</p:tagLst>
</file>

<file path=ppt/tags/tag66.xml><?xml version="1.0" encoding="utf-8"?>
<p:tagLst xmlns:a="http://schemas.openxmlformats.org/drawingml/2006/main" xmlns:r="http://schemas.openxmlformats.org/officeDocument/2006/relationships" xmlns:p="http://schemas.openxmlformats.org/presentationml/2006/main">
  <p:tag name="NUM" val="3"/>
</p:tagLst>
</file>

<file path=ppt/tags/tag67.xml><?xml version="1.0" encoding="utf-8"?>
<p:tagLst xmlns:a="http://schemas.openxmlformats.org/drawingml/2006/main" xmlns:r="http://schemas.openxmlformats.org/officeDocument/2006/relationships" xmlns:p="http://schemas.openxmlformats.org/presentationml/2006/main">
  <p:tag name="NUM" val="1"/>
</p:tagLst>
</file>

<file path=ppt/tags/tag68.xml><?xml version="1.0" encoding="utf-8"?>
<p:tagLst xmlns:a="http://schemas.openxmlformats.org/drawingml/2006/main" xmlns:r="http://schemas.openxmlformats.org/officeDocument/2006/relationships" xmlns:p="http://schemas.openxmlformats.org/presentationml/2006/main">
  <p:tag name="NUM" val="1"/>
</p:tagLst>
</file>

<file path=ppt/tags/tag69.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5"/>
</p:tagLst>
</file>

<file path=ppt/tags/tag70.xml><?xml version="1.0" encoding="utf-8"?>
<p:tagLst xmlns:a="http://schemas.openxmlformats.org/drawingml/2006/main" xmlns:r="http://schemas.openxmlformats.org/officeDocument/2006/relationships" xmlns:p="http://schemas.openxmlformats.org/presentationml/2006/main">
  <p:tag name="NUM" val="1"/>
</p:tagLst>
</file>

<file path=ppt/tags/tag71.xml><?xml version="1.0" encoding="utf-8"?>
<p:tagLst xmlns:a="http://schemas.openxmlformats.org/drawingml/2006/main" xmlns:r="http://schemas.openxmlformats.org/officeDocument/2006/relationships" xmlns:p="http://schemas.openxmlformats.org/presentationml/2006/main">
  <p:tag name="NUM" val="1"/>
</p:tagLst>
</file>

<file path=ppt/tags/tag72.xml><?xml version="1.0" encoding="utf-8"?>
<p:tagLst xmlns:a="http://schemas.openxmlformats.org/drawingml/2006/main" xmlns:r="http://schemas.openxmlformats.org/officeDocument/2006/relationships" xmlns:p="http://schemas.openxmlformats.org/presentationml/2006/main">
  <p:tag name="NUM" val="2"/>
</p:tagLst>
</file>

<file path=ppt/tags/tag73.xml><?xml version="1.0" encoding="utf-8"?>
<p:tagLst xmlns:a="http://schemas.openxmlformats.org/drawingml/2006/main" xmlns:r="http://schemas.openxmlformats.org/officeDocument/2006/relationships" xmlns:p="http://schemas.openxmlformats.org/presentationml/2006/main">
  <p:tag name="NUM" val="1"/>
</p:tagLst>
</file>

<file path=ppt/tags/tag74.xml><?xml version="1.0" encoding="utf-8"?>
<p:tagLst xmlns:a="http://schemas.openxmlformats.org/drawingml/2006/main" xmlns:r="http://schemas.openxmlformats.org/officeDocument/2006/relationships" xmlns:p="http://schemas.openxmlformats.org/presentationml/2006/main">
  <p:tag name="NUM" val="2"/>
</p:tagLst>
</file>

<file path=ppt/tags/tag75.xml><?xml version="1.0" encoding="utf-8"?>
<p:tagLst xmlns:a="http://schemas.openxmlformats.org/drawingml/2006/main" xmlns:r="http://schemas.openxmlformats.org/officeDocument/2006/relationships" xmlns:p="http://schemas.openxmlformats.org/presentationml/2006/main">
  <p:tag name="NUM" val="1"/>
</p:tagLst>
</file>

<file path=ppt/tags/tag76.xml><?xml version="1.0" encoding="utf-8"?>
<p:tagLst xmlns:a="http://schemas.openxmlformats.org/drawingml/2006/main" xmlns:r="http://schemas.openxmlformats.org/officeDocument/2006/relationships" xmlns:p="http://schemas.openxmlformats.org/presentationml/2006/main">
  <p:tag name="NUM" val="1"/>
</p:tagLst>
</file>

<file path=ppt/tags/tag77.xml><?xml version="1.0" encoding="utf-8"?>
<p:tagLst xmlns:a="http://schemas.openxmlformats.org/drawingml/2006/main" xmlns:r="http://schemas.openxmlformats.org/officeDocument/2006/relationships" xmlns:p="http://schemas.openxmlformats.org/presentationml/2006/main">
  <p:tag name="NUM" val="4"/>
</p:tagLst>
</file>

<file path=ppt/tags/tag78.xml><?xml version="1.0" encoding="utf-8"?>
<p:tagLst xmlns:a="http://schemas.openxmlformats.org/drawingml/2006/main" xmlns:r="http://schemas.openxmlformats.org/officeDocument/2006/relationships" xmlns:p="http://schemas.openxmlformats.org/presentationml/2006/main">
  <p:tag name="NUM" val="3"/>
</p:tagLst>
</file>

<file path=ppt/tags/tag79.xml><?xml version="1.0" encoding="utf-8"?>
<p:tagLst xmlns:a="http://schemas.openxmlformats.org/drawingml/2006/main" xmlns:r="http://schemas.openxmlformats.org/officeDocument/2006/relationships" xmlns:p="http://schemas.openxmlformats.org/presentationml/2006/main">
  <p:tag name="NUM" val="1"/>
</p:tagLst>
</file>

<file path=ppt/tags/tag8.xml><?xml version="1.0" encoding="utf-8"?>
<p:tagLst xmlns:a="http://schemas.openxmlformats.org/drawingml/2006/main" xmlns:r="http://schemas.openxmlformats.org/officeDocument/2006/relationships" xmlns:p="http://schemas.openxmlformats.org/presentationml/2006/main">
  <p:tag name="NUM" val="4"/>
</p:tagLst>
</file>

<file path=ppt/tags/tag80.xml><?xml version="1.0" encoding="utf-8"?>
<p:tagLst xmlns:a="http://schemas.openxmlformats.org/drawingml/2006/main" xmlns:r="http://schemas.openxmlformats.org/officeDocument/2006/relationships" xmlns:p="http://schemas.openxmlformats.org/presentationml/2006/main">
  <p:tag name="NUM" val="3"/>
</p:tagLst>
</file>

<file path=ppt/tags/tag81.xml><?xml version="1.0" encoding="utf-8"?>
<p:tagLst xmlns:a="http://schemas.openxmlformats.org/drawingml/2006/main" xmlns:r="http://schemas.openxmlformats.org/officeDocument/2006/relationships" xmlns:p="http://schemas.openxmlformats.org/presentationml/2006/main">
  <p:tag name="NUM" val="4"/>
</p:tagLst>
</file>

<file path=ppt/tags/tag82.xml><?xml version="1.0" encoding="utf-8"?>
<p:tagLst xmlns:a="http://schemas.openxmlformats.org/drawingml/2006/main" xmlns:r="http://schemas.openxmlformats.org/officeDocument/2006/relationships" xmlns:p="http://schemas.openxmlformats.org/presentationml/2006/main">
  <p:tag name="NUM" val="5"/>
</p:tagLst>
</file>

<file path=ppt/tags/tag9.xml><?xml version="1.0" encoding="utf-8"?>
<p:tagLst xmlns:a="http://schemas.openxmlformats.org/drawingml/2006/main" xmlns:r="http://schemas.openxmlformats.org/officeDocument/2006/relationships" xmlns:p="http://schemas.openxmlformats.org/presentationml/2006/main">
  <p:tag name="NUM" val="1"/>
</p:tagLst>
</file>

<file path=ppt/theme/theme1.xml><?xml version="1.0" encoding="utf-8"?>
<a:theme xmlns:a="http://schemas.openxmlformats.org/drawingml/2006/main" name="Thème Office">
  <a:themeElements>
    <a:clrScheme name="Acteon">
      <a:dk1>
        <a:srgbClr val="FFFFFF"/>
      </a:dk1>
      <a:lt1>
        <a:srgbClr val="FFFFFF"/>
      </a:lt1>
      <a:dk2>
        <a:srgbClr val="FFFFFF"/>
      </a:dk2>
      <a:lt2>
        <a:srgbClr val="EEECE1"/>
      </a:lt2>
      <a:accent1>
        <a:srgbClr val="136B9D"/>
      </a:accent1>
      <a:accent2>
        <a:srgbClr val="C0504D"/>
      </a:accent2>
      <a:accent3>
        <a:srgbClr val="76B531"/>
      </a:accent3>
      <a:accent4>
        <a:srgbClr val="8064A2"/>
      </a:accent4>
      <a:accent5>
        <a:srgbClr val="4BACC6"/>
      </a:accent5>
      <a:accent6>
        <a:srgbClr val="F79646"/>
      </a:accent6>
      <a:hlink>
        <a:srgbClr val="136B9D"/>
      </a:hlink>
      <a:folHlink>
        <a:srgbClr val="FFFFFF"/>
      </a:folHlink>
    </a:clrScheme>
    <a:fontScheme name="Acteon-1">
      <a:majorFont>
        <a:latin typeface="Frutiger LT Std 87 ExtraBlk Cn"/>
        <a:ea typeface=""/>
        <a:cs typeface=""/>
      </a:majorFont>
      <a:minorFont>
        <a:latin typeface="Candar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B_diaporama">
  <a:themeElements>
    <a:clrScheme name="Personnalisé 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7575D1"/>
      </a:hlink>
      <a:folHlink>
        <a:srgbClr val="729900"/>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Diaporama_AEAG">
  <a:themeElements>
    <a:clrScheme name="Personnalisé 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7575D1"/>
      </a:hlink>
      <a:folHlink>
        <a:srgbClr val="729900"/>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Thème-Acteon</Template>
  <TotalTime>11294</TotalTime>
  <Words>6907</Words>
  <Application>Microsoft Office PowerPoint</Application>
  <PresentationFormat>Affichage à l'écran (4:3)</PresentationFormat>
  <Paragraphs>776</Paragraphs>
  <Slides>69</Slides>
  <Notes>69</Notes>
  <HiddenSlides>2</HiddenSlides>
  <MMClips>0</MMClips>
  <ScaleCrop>false</ScaleCrop>
  <HeadingPairs>
    <vt:vector size="6" baseType="variant">
      <vt:variant>
        <vt:lpstr>Polices utilisées</vt:lpstr>
      </vt:variant>
      <vt:variant>
        <vt:i4>15</vt:i4>
      </vt:variant>
      <vt:variant>
        <vt:lpstr>Thème</vt:lpstr>
      </vt:variant>
      <vt:variant>
        <vt:i4>3</vt:i4>
      </vt:variant>
      <vt:variant>
        <vt:lpstr>Titres des diapositives</vt:lpstr>
      </vt:variant>
      <vt:variant>
        <vt:i4>69</vt:i4>
      </vt:variant>
    </vt:vector>
  </HeadingPairs>
  <TitlesOfParts>
    <vt:vector size="87" baseType="lpstr">
      <vt:lpstr>MS Mincho</vt:lpstr>
      <vt:lpstr>MS PGothic</vt:lpstr>
      <vt:lpstr>Arial</vt:lpstr>
      <vt:lpstr>Calibri</vt:lpstr>
      <vt:lpstr>Candara</vt:lpstr>
      <vt:lpstr>ConduitITCStd-Medium</vt:lpstr>
      <vt:lpstr>Corbel</vt:lpstr>
      <vt:lpstr>Frutiger LT Std 87 ExtraBlk Cn</vt:lpstr>
      <vt:lpstr>Lucida Grande</vt:lpstr>
      <vt:lpstr>MinionPro-Regular</vt:lpstr>
      <vt:lpstr>Times New Roman</vt:lpstr>
      <vt:lpstr>Trebuchet MS</vt:lpstr>
      <vt:lpstr>Verdana</vt:lpstr>
      <vt:lpstr>Wingdings</vt:lpstr>
      <vt:lpstr>ヒラギノ角ゴ Pro W3</vt:lpstr>
      <vt:lpstr>Thème Office</vt:lpstr>
      <vt:lpstr>CB_diaporama</vt:lpstr>
      <vt:lpstr>Diaporama_AEAG</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     </vt:lpstr>
      <vt:lpstr>Un plan d’adaptation : pourquoi ?</vt:lpstr>
      <vt:lpstr>Evapotranspiration en hausse</vt:lpstr>
      <vt:lpstr>Sécheresse décennale des sols plus fréquente</vt:lpstr>
      <vt:lpstr>Un plan d’adaptation : pourquoi ?</vt:lpstr>
      <vt:lpstr>Présentation PowerPoint</vt:lpstr>
      <vt:lpstr>Présentation PowerPoint</vt:lpstr>
      <vt:lpstr>Présentation PowerPoint</vt:lpstr>
      <vt:lpstr>Présentation PowerPoint</vt:lpstr>
      <vt:lpstr>1- Avant tout,  prendre conscience  qu’il faut agir</vt:lpstr>
      <vt:lpstr>2- Assurer une  gouvernance adaptative</vt:lpstr>
      <vt:lpstr>3- Eau et  Aménagement du territoire</vt:lpstr>
      <vt:lpstr>4- Miser sur la nature</vt:lpstr>
      <vt:lpstr>5- Développement plus économe, et moins polluant</vt:lpstr>
      <vt:lpstr>6- Sécuriser la ressource et se prémunir contre les risques</vt:lpstr>
      <vt:lpstr>Connaître et innover  pour anticiper et décider</vt:lpstr>
      <vt:lpstr>Présentation PowerPoint</vt:lpstr>
      <vt:lpstr>Présentation PowerPoint</vt:lpstr>
      <vt:lpstr>Présentation PowerPoint</vt:lpstr>
      <vt:lpstr>Présentation PowerPoint</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ACTeon</dc:creator>
  <cp:lastModifiedBy>Adour 2050</cp:lastModifiedBy>
  <cp:revision>487</cp:revision>
  <cp:lastPrinted>2017-06-21T13:40:51Z</cp:lastPrinted>
  <dcterms:created xsi:type="dcterms:W3CDTF">2016-03-24T10:13:08Z</dcterms:created>
  <dcterms:modified xsi:type="dcterms:W3CDTF">2019-02-28T17:26:19Z</dcterms:modified>
</cp:coreProperties>
</file>